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_rels/notesSlide1.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22.xml.rels" ContentType="application/vnd.openxmlformats-package.relationships+xml"/>
  <Override PartName="/ppt/notesSlides/notesSlide22.xml" ContentType="application/vnd.openxmlformats-officedocument.presentationml.notesSlide+xml"/>
  <Override PartName="/ppt/slideMasters/slideMaster1.xml" ContentType="application/vnd.openxmlformats-officedocument.presentationml.slideMaster+xml"/>
  <Override PartName="/ppt/slideMasters/_rels/slideMaster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slide21.xml" ContentType="application/vnd.openxmlformats-officedocument.presentationml.slide+xml"/>
  <Override PartName="/ppt/slides/slide22.xml" ContentType="application/vnd.openxmlformats-officedocument.presentationml.slide+xml"/>
  <Override PartName="/ppt/media/image1.png" ContentType="image/png"/>
  <Override PartName="/ppt/media/image2.png" ContentType="image/png"/>
  <Override PartName="/ppt/media/image19.jpeg" ContentType="image/jpeg"/>
  <Override PartName="/ppt/media/image3.png" ContentType="image/png"/>
  <Override PartName="/ppt/media/image4.png" ContentType="image/png"/>
  <Override PartName="/ppt/media/image10.png" ContentType="image/png"/>
  <Override PartName="/ppt/media/image5.png" ContentType="image/png"/>
  <Override PartName="/ppt/media/image6.png" ContentType="image/png"/>
  <Override PartName="/ppt/media/image11.png" ContentType="image/png"/>
  <Override PartName="/ppt/media/image27.jpeg" ContentType="image/jpeg"/>
  <Override PartName="/ppt/media/image7.png" ContentType="image/png"/>
  <Override PartName="/ppt/media/image12.png" ContentType="image/png"/>
  <Override PartName="/ppt/media/image8.png" ContentType="image/png"/>
  <Override PartName="/ppt/media/image13.png" ContentType="image/png"/>
  <Override PartName="/ppt/media/image25.jpeg" ContentType="image/jpeg"/>
  <Override PartName="/ppt/media/image9.png" ContentType="image/png"/>
  <Override PartName="/ppt/media/image14.png" ContentType="image/png"/>
  <Override PartName="/ppt/media/image15.png" ContentType="image/png"/>
  <Override PartName="/ppt/media/image23.jpeg" ContentType="image/jpeg"/>
  <Override PartName="/ppt/media/image16.png" ContentType="image/png"/>
  <Override PartName="/ppt/media/image17.png" ContentType="image/png"/>
  <Override PartName="/ppt/media/image21.jpeg" ContentType="image/jpeg"/>
  <Override PartName="/ppt/media/image18.png" ContentType="image/png"/>
  <Override PartName="/ppt/media/image20.jpeg" ContentType="image/jpeg"/>
  <Override PartName="/ppt/media/image29.png" ContentType="image/png"/>
  <Override PartName="/ppt/media/image22.jpeg" ContentType="image/jpeg"/>
  <Override PartName="/ppt/media/image24.jpeg" ContentType="image/jpeg"/>
  <Override PartName="/ppt/media/image26.jpeg" ContentType="image/jpeg"/>
  <Override PartName="/ppt/media/image28.jpeg" ContentType="image/jpeg"/>
  <Override PartName="/ppt/_rels/presentation.xml.rels" ContentType="application/vnd.openxmlformats-package.relationships+xml"/>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IN" sz="4400" spc="-1" strike="noStrike">
                <a:solidFill>
                  <a:srgbClr val="000000"/>
                </a:solidFill>
                <a:latin typeface="Cambria"/>
              </a:rPr>
              <a:t>Click to move the slide</a:t>
            </a:r>
            <a:endParaRPr b="0" lang="en-IN" sz="4400" spc="-1" strike="noStrike">
              <a:solidFill>
                <a:srgbClr val="000000"/>
              </a:solidFill>
              <a:latin typeface="Cambria"/>
            </a:endParaRP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IN" sz="2000" spc="-1" strike="noStrike">
                <a:solidFill>
                  <a:srgbClr val="000000"/>
                </a:solidFill>
                <a:latin typeface="Arial"/>
              </a:rPr>
              <a:t>Click to edit the notes format</a:t>
            </a:r>
            <a:endParaRPr b="0" lang="en-IN" sz="2000" spc="-1" strike="noStrike">
              <a:solidFill>
                <a:srgbClr val="000000"/>
              </a:solidFill>
              <a:latin typeface="Arial"/>
            </a:endParaRPr>
          </a:p>
        </p:txBody>
      </p:sp>
      <p:sp>
        <p:nvSpPr>
          <p:cNvPr id="4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IN" sz="1400" spc="-1" strike="noStrike">
                <a:solidFill>
                  <a:srgbClr val="000000"/>
                </a:solidFill>
                <a:latin typeface="Times New Roman"/>
              </a:rPr>
              <a:t>&lt;header&gt;</a:t>
            </a:r>
            <a:endParaRPr b="0" lang="en-IN" sz="1400" spc="-1" strike="noStrike">
              <a:solidFill>
                <a:srgbClr val="000000"/>
              </a:solidFill>
              <a:latin typeface="Times New Roman"/>
            </a:endParaRPr>
          </a:p>
        </p:txBody>
      </p:sp>
      <p:sp>
        <p:nvSpPr>
          <p:cNvPr id="4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IN" sz="1400" spc="-1" strike="noStrike">
                <a:solidFill>
                  <a:srgbClr val="000000"/>
                </a:solidFill>
                <a:latin typeface="Times New Roman"/>
              </a:defRPr>
            </a:lvl1pPr>
          </a:lstStyle>
          <a:p>
            <a:pPr indent="0" algn="r">
              <a:buNone/>
            </a:pPr>
            <a:r>
              <a:rPr b="0" lang="en-IN" sz="1400" spc="-1" strike="noStrike">
                <a:solidFill>
                  <a:srgbClr val="000000"/>
                </a:solidFill>
                <a:latin typeface="Times New Roman"/>
              </a:rPr>
              <a:t>&lt;date/time&gt;</a:t>
            </a:r>
            <a:endParaRPr b="0" lang="en-IN" sz="1400" spc="-1" strike="noStrike">
              <a:solidFill>
                <a:srgbClr val="000000"/>
              </a:solidFill>
              <a:latin typeface="Times New Roman"/>
            </a:endParaRP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IN" sz="1400" spc="-1" strike="noStrike">
                <a:solidFill>
                  <a:srgbClr val="000000"/>
                </a:solidFill>
                <a:latin typeface="Times New Roman"/>
              </a:defRPr>
            </a:lvl1pPr>
          </a:lstStyle>
          <a:p>
            <a:pPr indent="0">
              <a:buNone/>
            </a:pPr>
            <a:r>
              <a:rPr b="0" lang="en-IN" sz="1400" spc="-1" strike="noStrike">
                <a:solidFill>
                  <a:srgbClr val="000000"/>
                </a:solidFill>
                <a:latin typeface="Times New Roman"/>
              </a:rPr>
              <a:t>&lt;footer&gt;</a:t>
            </a:r>
            <a:endParaRPr b="0" lang="en-IN" sz="1400" spc="-1" strike="noStrike">
              <a:solidFill>
                <a:srgbClr val="000000"/>
              </a:solidFill>
              <a:latin typeface="Times New Roman"/>
            </a:endParaRP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IN" sz="1400" spc="-1" strike="noStrike">
                <a:solidFill>
                  <a:srgbClr val="000000"/>
                </a:solidFill>
                <a:latin typeface="Times New Roman"/>
              </a:defRPr>
            </a:lvl1pPr>
          </a:lstStyle>
          <a:p>
            <a:pPr indent="0" algn="r">
              <a:buNone/>
            </a:pPr>
            <a:fld id="{67BCB0D8-B4F0-4034-A0BF-F0C2832E760D}" type="slidenum">
              <a:rPr b="0" lang="en-IN" sz="1400" spc="-1" strike="noStrike">
                <a:solidFill>
                  <a:srgbClr val="000000"/>
                </a:solidFill>
                <a:latin typeface="Times New Roman"/>
              </a:rPr>
              <a:t>&lt;number&gt;</a:t>
            </a:fld>
            <a:endParaRPr b="0" lang="en-IN"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685800" y="1143000"/>
            <a:ext cx="5485320" cy="3085200"/>
          </a:xfrm>
          <a:prstGeom prst="rect">
            <a:avLst/>
          </a:prstGeom>
          <a:ln w="0">
            <a:noFill/>
          </a:ln>
        </p:spPr>
      </p:sp>
      <p:sp>
        <p:nvSpPr>
          <p:cNvPr id="227"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28" name="PlaceHolder 3"/>
          <p:cNvSpPr>
            <a:spLocks noGrp="1"/>
          </p:cNvSpPr>
          <p:nvPr>
            <p:ph type="sldNum" idx="4"/>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9F8548DC-10BB-4FBA-89F8-28B9ABA34CD0}"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sldImg"/>
          </p:nvPr>
        </p:nvSpPr>
        <p:spPr>
          <a:xfrm>
            <a:off x="685800" y="1143000"/>
            <a:ext cx="5485320" cy="3085200"/>
          </a:xfrm>
          <a:prstGeom prst="rect">
            <a:avLst/>
          </a:prstGeom>
          <a:ln w="0">
            <a:noFill/>
          </a:ln>
        </p:spPr>
      </p:sp>
      <p:sp>
        <p:nvSpPr>
          <p:cNvPr id="254"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55" name="PlaceHolder 3"/>
          <p:cNvSpPr>
            <a:spLocks noGrp="1"/>
          </p:cNvSpPr>
          <p:nvPr>
            <p:ph type="sldNum" idx="13"/>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9172B950-B6D2-4460-8AF9-ED7221AFDF66}"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685800" y="1143000"/>
            <a:ext cx="5485320" cy="3085200"/>
          </a:xfrm>
          <a:prstGeom prst="rect">
            <a:avLst/>
          </a:prstGeom>
          <a:ln w="0">
            <a:noFill/>
          </a:ln>
        </p:spPr>
      </p:sp>
      <p:sp>
        <p:nvSpPr>
          <p:cNvPr id="230"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31" name="PlaceHolder 3"/>
          <p:cNvSpPr>
            <a:spLocks noGrp="1"/>
          </p:cNvSpPr>
          <p:nvPr>
            <p:ph type="sldNum" idx="5"/>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CF5C6BF4-AE13-42E2-8D88-4D5ECD1B8B08}"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685800" y="1143000"/>
            <a:ext cx="5485320" cy="3085200"/>
          </a:xfrm>
          <a:prstGeom prst="rect">
            <a:avLst/>
          </a:prstGeom>
          <a:ln w="0">
            <a:noFill/>
          </a:ln>
        </p:spPr>
      </p:sp>
      <p:sp>
        <p:nvSpPr>
          <p:cNvPr id="257"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58" name="PlaceHolder 3"/>
          <p:cNvSpPr>
            <a:spLocks noGrp="1"/>
          </p:cNvSpPr>
          <p:nvPr>
            <p:ph type="sldNum" idx="14"/>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D3AE6423-57E0-42EB-937E-F8D62DF8DD27}"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685800" y="1143000"/>
            <a:ext cx="5485320" cy="3085200"/>
          </a:xfrm>
          <a:prstGeom prst="rect">
            <a:avLst/>
          </a:prstGeom>
          <a:ln w="0">
            <a:noFill/>
          </a:ln>
        </p:spPr>
      </p:sp>
      <p:sp>
        <p:nvSpPr>
          <p:cNvPr id="233"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34" name="PlaceHolder 3"/>
          <p:cNvSpPr>
            <a:spLocks noGrp="1"/>
          </p:cNvSpPr>
          <p:nvPr>
            <p:ph type="sldNum" idx="6"/>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C17DF6C2-D7C2-4E82-8DF0-2F229F040D39}"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685800" y="1143000"/>
            <a:ext cx="5485320" cy="3085200"/>
          </a:xfrm>
          <a:prstGeom prst="rect">
            <a:avLst/>
          </a:prstGeom>
          <a:ln w="0">
            <a:noFill/>
          </a:ln>
        </p:spPr>
      </p:sp>
      <p:sp>
        <p:nvSpPr>
          <p:cNvPr id="236"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37" name="PlaceHolder 3"/>
          <p:cNvSpPr>
            <a:spLocks noGrp="1"/>
          </p:cNvSpPr>
          <p:nvPr>
            <p:ph type="sldNum" idx="7"/>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AF381808-EFD8-43D1-902C-24001E8AB8CE}"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sldImg"/>
          </p:nvPr>
        </p:nvSpPr>
        <p:spPr>
          <a:xfrm>
            <a:off x="685800" y="1143000"/>
            <a:ext cx="5485320" cy="3085200"/>
          </a:xfrm>
          <a:prstGeom prst="rect">
            <a:avLst/>
          </a:prstGeom>
          <a:ln w="0">
            <a:noFill/>
          </a:ln>
        </p:spPr>
      </p:sp>
      <p:sp>
        <p:nvSpPr>
          <p:cNvPr id="239"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40" name="PlaceHolder 3"/>
          <p:cNvSpPr>
            <a:spLocks noGrp="1"/>
          </p:cNvSpPr>
          <p:nvPr>
            <p:ph type="sldNum" idx="8"/>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02739148-CDF6-4972-913E-1700681BB4ED}"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sldImg"/>
          </p:nvPr>
        </p:nvSpPr>
        <p:spPr>
          <a:xfrm>
            <a:off x="685800" y="1143000"/>
            <a:ext cx="5485320" cy="3085200"/>
          </a:xfrm>
          <a:prstGeom prst="rect">
            <a:avLst/>
          </a:prstGeom>
          <a:ln w="0">
            <a:noFill/>
          </a:ln>
        </p:spPr>
      </p:sp>
      <p:sp>
        <p:nvSpPr>
          <p:cNvPr id="242"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43" name="PlaceHolder 3"/>
          <p:cNvSpPr>
            <a:spLocks noGrp="1"/>
          </p:cNvSpPr>
          <p:nvPr>
            <p:ph type="sldNum" idx="9"/>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CA812F91-697C-41E1-96FB-8EEC0FEB7083}"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Img"/>
          </p:nvPr>
        </p:nvSpPr>
        <p:spPr>
          <a:xfrm>
            <a:off x="685800" y="1143000"/>
            <a:ext cx="5485320" cy="3085200"/>
          </a:xfrm>
          <a:prstGeom prst="rect">
            <a:avLst/>
          </a:prstGeom>
          <a:ln w="0">
            <a:noFill/>
          </a:ln>
        </p:spPr>
      </p:sp>
      <p:sp>
        <p:nvSpPr>
          <p:cNvPr id="245"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46" name="PlaceHolder 3"/>
          <p:cNvSpPr>
            <a:spLocks noGrp="1"/>
          </p:cNvSpPr>
          <p:nvPr>
            <p:ph type="sldNum" idx="10"/>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E66A3078-362C-4DE7-A604-616B6C939B31}"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Img"/>
          </p:nvPr>
        </p:nvSpPr>
        <p:spPr>
          <a:xfrm>
            <a:off x="685800" y="1143000"/>
            <a:ext cx="5485320" cy="3085200"/>
          </a:xfrm>
          <a:prstGeom prst="rect">
            <a:avLst/>
          </a:prstGeom>
          <a:ln w="0">
            <a:noFill/>
          </a:ln>
        </p:spPr>
      </p:sp>
      <p:sp>
        <p:nvSpPr>
          <p:cNvPr id="248"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49" name="PlaceHolder 3"/>
          <p:cNvSpPr>
            <a:spLocks noGrp="1"/>
          </p:cNvSpPr>
          <p:nvPr>
            <p:ph type="sldNum" idx="11"/>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39FBF45E-3DC1-466B-B2D4-80270BB3E4A0}" type="slidenum">
              <a:rPr b="0" lang="en-US" sz="1200" spc="-1" strike="noStrike">
                <a:solidFill>
                  <a:schemeClr val="dk1"/>
                </a:solidFill>
                <a:latin typeface="+mn-lt"/>
                <a:ea typeface="+mn-ea"/>
              </a:rPr>
              <a:t>19</a:t>
            </a:fld>
            <a:endParaRPr b="0" lang="en-IN"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Img"/>
          </p:nvPr>
        </p:nvSpPr>
        <p:spPr>
          <a:xfrm>
            <a:off x="685800" y="1143000"/>
            <a:ext cx="5485320" cy="3085200"/>
          </a:xfrm>
          <a:prstGeom prst="rect">
            <a:avLst/>
          </a:prstGeom>
          <a:ln w="0">
            <a:noFill/>
          </a:ln>
        </p:spPr>
      </p:sp>
      <p:sp>
        <p:nvSpPr>
          <p:cNvPr id="251"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252" name="PlaceHolder 3"/>
          <p:cNvSpPr>
            <a:spLocks noGrp="1"/>
          </p:cNvSpPr>
          <p:nvPr>
            <p:ph type="sldNum" idx="12"/>
          </p:nvPr>
        </p:nvSpPr>
        <p:spPr>
          <a:xfrm>
            <a:off x="3884760" y="8685360"/>
            <a:ext cx="2970720" cy="457560"/>
          </a:xfrm>
          <a:prstGeom prst="rect">
            <a:avLst/>
          </a:prstGeom>
          <a:noFill/>
          <a:ln w="0">
            <a:noFill/>
          </a:ln>
        </p:spPr>
        <p:txBody>
          <a:bodyPr lIns="0" rIns="0" tIns="0" bIns="0" anchor="b">
            <a:noAutofit/>
          </a:bodyPr>
          <a:lstStyle>
            <a:lvl1pPr indent="0" algn="r" defTabSz="914400">
              <a:lnSpc>
                <a:spcPct val="100000"/>
              </a:lnSpc>
              <a:buNone/>
              <a:tabLst>
                <a:tab algn="l" pos="0"/>
              </a:tabLst>
              <a:defRPr b="0" lang="en-US" sz="1200" spc="-1" strike="noStrike">
                <a:solidFill>
                  <a:schemeClr val="dk1"/>
                </a:solidFill>
                <a:latin typeface="+mn-lt"/>
                <a:ea typeface="+mn-ea"/>
              </a:defRPr>
            </a:lvl1pPr>
          </a:lstStyle>
          <a:p>
            <a:pPr indent="0" algn="r" defTabSz="914400">
              <a:lnSpc>
                <a:spcPct val="100000"/>
              </a:lnSpc>
              <a:buNone/>
              <a:tabLst>
                <a:tab algn="l" pos="0"/>
              </a:tabLst>
            </a:pPr>
            <a:fld id="{8CF4E958-F536-48AA-A985-2136E256A37D}"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buNone/>
            </a:pPr>
            <a:endParaRPr b="0" lang="en-IN" sz="3200" spc="-1" strike="noStrike">
              <a:solidFill>
                <a:srgbClr val="000000"/>
              </a:solidFill>
              <a:latin typeface="Cambria"/>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endParaRPr b="0" lang="en-IN" sz="3200" spc="-1" strike="noStrike">
              <a:solidFill>
                <a:srgbClr val="000000"/>
              </a:solidFill>
              <a:latin typeface="Cambria"/>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Cambria"/>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Cambria"/>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Cambria"/>
              </a:rPr>
              <a:t>Click to edit the title text format</a:t>
            </a:r>
            <a:endParaRPr b="0" lang="en-IN" sz="4400" spc="-1" strike="noStrike">
              <a:solidFill>
                <a:srgbClr val="000000"/>
              </a:solidFill>
              <a:latin typeface="Cambria"/>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Cambria"/>
              </a:rPr>
              <a:t>Click to edit the outline text format</a:t>
            </a:r>
            <a:endParaRPr b="0" lang="en-IN" sz="3200" spc="-1" strike="noStrike">
              <a:solidFill>
                <a:srgbClr val="000000"/>
              </a:solidFill>
              <a:latin typeface="Cambria"/>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Cambria"/>
              </a:rPr>
              <a:t>Second Outline Level</a:t>
            </a:r>
            <a:endParaRPr b="0" lang="en-IN" sz="2800" spc="-1" strike="noStrike">
              <a:solidFill>
                <a:srgbClr val="000000"/>
              </a:solidFill>
              <a:latin typeface="Cambria"/>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Cambria"/>
              </a:rPr>
              <a:t>Third Outline Level</a:t>
            </a:r>
            <a:endParaRPr b="0" lang="en-IN" sz="2400" spc="-1" strike="noStrike">
              <a:solidFill>
                <a:srgbClr val="000000"/>
              </a:solidFill>
              <a:latin typeface="Cambria"/>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Cambria"/>
              </a:rPr>
              <a:t>Fourth Outline Level</a:t>
            </a:r>
            <a:endParaRPr b="0" lang="en-IN" sz="2000" spc="-1" strike="noStrike">
              <a:solidFill>
                <a:srgbClr val="000000"/>
              </a:solidFill>
              <a:latin typeface="Cambria"/>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Cambria"/>
              </a:rPr>
              <a:t>Fifth Outline Level</a:t>
            </a:r>
            <a:endParaRPr b="0" lang="en-IN" sz="2000" spc="-1" strike="noStrike">
              <a:solidFill>
                <a:srgbClr val="000000"/>
              </a:solidFill>
              <a:latin typeface="Cambria"/>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Cambria"/>
              </a:rPr>
              <a:t>Sixth Outline Level</a:t>
            </a:r>
            <a:endParaRPr b="0" lang="en-IN" sz="2000" spc="-1" strike="noStrike">
              <a:solidFill>
                <a:srgbClr val="000000"/>
              </a:solidFill>
              <a:latin typeface="Cambria"/>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Cambria"/>
              </a:rPr>
              <a:t>Seventh Outline Level</a:t>
            </a:r>
            <a:endParaRPr b="0" lang="en-IN" sz="2000" spc="-1" strike="noStrike">
              <a:solidFill>
                <a:srgbClr val="000000"/>
              </a:solidFill>
              <a:latin typeface="Cambria"/>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hyperlink" Target="https://gamma.app" TargetMode="External"/><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gamma.app" TargetMode="External"/><Relationship Id="rId3" Type="http://schemas.openxmlformats.org/officeDocument/2006/relationships/image" Target="../media/image3.png"/><Relationship Id="rId4" Type="http://schemas.openxmlformats.org/officeDocument/2006/relationships/slideLayout" Target="../slideLayouts/slideLayout1.xml"/><Relationship Id="rId5"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image" Target="../media/image22.jpeg"/><Relationship Id="rId3"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5.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hyperlink" Target="https://gamma.app" TargetMode="External"/><Relationship Id="rId7" Type="http://schemas.openxmlformats.org/officeDocument/2006/relationships/image" Target="../media/image3.png"/><Relationship Id="rId8" Type="http://schemas.openxmlformats.org/officeDocument/2006/relationships/slideLayout" Target="../slideLayouts/slideLayout1.xml"/><Relationship Id="rId9"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9.png"/><Relationship Id="rId3" Type="http://schemas.openxmlformats.org/officeDocument/2006/relationships/hyperlink" Target="https://gamma.app" TargetMode="External"/><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notesSlide" Target="../notesSlides/notesSlide22.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hyperlink" Target="https://gamma.app" TargetMode="External"/><Relationship Id="rId7" Type="http://schemas.openxmlformats.org/officeDocument/2006/relationships/image" Target="../media/image3.png"/><Relationship Id="rId8" Type="http://schemas.openxmlformats.org/officeDocument/2006/relationships/slideLayout" Target="../slideLayouts/slideLayout1.xml"/><Relationship Id="rId9"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hyperlink" Target="https://gamma.app" TargetMode="External"/><Relationship Id="rId6" Type="http://schemas.openxmlformats.org/officeDocument/2006/relationships/image" Target="../media/image3.png"/><Relationship Id="rId7" Type="http://schemas.openxmlformats.org/officeDocument/2006/relationships/slideLayout" Target="../slideLayouts/slideLayout1.xml"/><Relationship Id="rId8"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hyperlink" Target="https://gamma.app" TargetMode="External"/><Relationship Id="rId5" Type="http://schemas.openxmlformats.org/officeDocument/2006/relationships/image" Target="../media/image3.png"/><Relationship Id="rId6" Type="http://schemas.openxmlformats.org/officeDocument/2006/relationships/slideLayout" Target="../slideLayouts/slideLayout1.xml"/><Relationship Id="rId7"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7.png"/><Relationship Id="rId3" Type="http://schemas.openxmlformats.org/officeDocument/2006/relationships/hyperlink" Target="https://gamma.app" TargetMode="External"/><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gamma.app" TargetMode="External"/><Relationship Id="rId3" Type="http://schemas.openxmlformats.org/officeDocument/2006/relationships/image" Target="../media/image3.png"/><Relationship Id="rId4" Type="http://schemas.openxmlformats.org/officeDocument/2006/relationships/slideLayout" Target="../slideLayouts/slideLayout1.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8.png"/><Relationship Id="rId3" Type="http://schemas.openxmlformats.org/officeDocument/2006/relationships/hyperlink" Target="https://gamma.app" TargetMode="External"/><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gamma.app" TargetMode="External"/><Relationship Id="rId3" Type="http://schemas.openxmlformats.org/officeDocument/2006/relationships/image" Target="../media/image3.png"/><Relationship Id="rId4" Type="http://schemas.openxmlformats.org/officeDocument/2006/relationships/slideLayout" Target="../slideLayouts/slideLayout1.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 name="Image 0" descr="preencoded.png"/>
          <p:cNvPicPr/>
          <p:nvPr/>
        </p:nvPicPr>
        <p:blipFill>
          <a:blip r:embed="rId1"/>
          <a:stretch/>
        </p:blipFill>
        <p:spPr>
          <a:xfrm>
            <a:off x="0" y="0"/>
            <a:ext cx="14629320" cy="8228520"/>
          </a:xfrm>
          <a:prstGeom prst="rect">
            <a:avLst/>
          </a:prstGeom>
          <a:ln w="0">
            <a:noFill/>
          </a:ln>
        </p:spPr>
      </p:pic>
      <p:sp>
        <p:nvSpPr>
          <p:cNvPr id="45" name="Shape 0"/>
          <p:cNvSpPr/>
          <p:nvPr/>
        </p:nvSpPr>
        <p:spPr>
          <a:xfrm>
            <a:off x="0" y="360"/>
            <a:ext cx="14629320" cy="8228520"/>
          </a:xfrm>
          <a:prstGeom prst="rect">
            <a:avLst/>
          </a:prstGeom>
          <a:solidFill>
            <a:srgbClr val="ffffff">
              <a:alpha val="75000"/>
            </a:srgbClr>
          </a:solidFill>
          <a:ln w="12383">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46" name="Text 1"/>
          <p:cNvSpPr/>
          <p:nvPr/>
        </p:nvSpPr>
        <p:spPr>
          <a:xfrm>
            <a:off x="2184120" y="540000"/>
            <a:ext cx="4774680" cy="7452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5876"/>
              </a:lnSpc>
              <a:tabLst>
                <a:tab algn="l" pos="0"/>
              </a:tabLst>
            </a:pPr>
            <a:r>
              <a:rPr b="1" i="1" lang="en-US" sz="4700" spc="-1" strike="noStrike">
                <a:solidFill>
                  <a:srgbClr val="000000"/>
                </a:solidFill>
                <a:latin typeface="p22-mackinac-pro"/>
                <a:ea typeface="p22-mackinac-pro"/>
              </a:rPr>
              <a:t>V-Grub</a:t>
            </a:r>
            <a:endParaRPr b="0" lang="en-IN" sz="4700" spc="-1" strike="noStrike">
              <a:solidFill>
                <a:srgbClr val="000000"/>
              </a:solidFill>
              <a:latin typeface="Cambria"/>
            </a:endParaRPr>
          </a:p>
        </p:txBody>
      </p:sp>
      <p:sp>
        <p:nvSpPr>
          <p:cNvPr id="47" name="Text 2"/>
          <p:cNvSpPr/>
          <p:nvPr/>
        </p:nvSpPr>
        <p:spPr>
          <a:xfrm>
            <a:off x="766800" y="1525320"/>
            <a:ext cx="7650720" cy="993960"/>
          </a:xfrm>
          <a:prstGeom prst="rect">
            <a:avLst/>
          </a:prstGeom>
          <a:noFill/>
          <a:ln w="0">
            <a:noFill/>
          </a:ln>
        </p:spPr>
        <p:style>
          <a:lnRef idx="0"/>
          <a:fillRef idx="0"/>
          <a:effectRef idx="0"/>
          <a:fontRef idx="minor"/>
        </p:style>
        <p:txBody>
          <a:bodyPr lIns="90000" rIns="90000" tIns="45000" bIns="45000" anchor="t">
            <a:noAutofit/>
          </a:bodyPr>
          <a:p>
            <a:pPr defTabSz="914400">
              <a:lnSpc>
                <a:spcPts val="3917"/>
              </a:lnSpc>
              <a:tabLst>
                <a:tab algn="l" pos="0"/>
              </a:tabLst>
            </a:pPr>
            <a:r>
              <a:rPr b="1" lang="en-US" sz="3140" spc="-1" strike="noStrike">
                <a:solidFill>
                  <a:srgbClr val="000000"/>
                </a:solidFill>
                <a:latin typeface="p22-mackinac-pro"/>
                <a:ea typeface="p22-mackinac-pro"/>
              </a:rPr>
              <a:t>Establishing Essential Commodities Supply Using Ecommerce</a:t>
            </a:r>
            <a:endParaRPr b="0" lang="en-IN" sz="3140" spc="-1" strike="noStrike">
              <a:solidFill>
                <a:srgbClr val="000000"/>
              </a:solidFill>
              <a:latin typeface="Cambria"/>
            </a:endParaRPr>
          </a:p>
        </p:txBody>
      </p:sp>
      <p:sp>
        <p:nvSpPr>
          <p:cNvPr id="48" name="Text 3"/>
          <p:cNvSpPr/>
          <p:nvPr/>
        </p:nvSpPr>
        <p:spPr>
          <a:xfrm>
            <a:off x="746280" y="3132720"/>
            <a:ext cx="7650720" cy="1590120"/>
          </a:xfrm>
          <a:prstGeom prst="rect">
            <a:avLst/>
          </a:prstGeom>
          <a:noFill/>
          <a:ln w="0">
            <a:noFill/>
          </a:ln>
        </p:spPr>
        <p:style>
          <a:lnRef idx="0"/>
          <a:fillRef idx="0"/>
          <a:effectRef idx="0"/>
          <a:fontRef idx="minor"/>
        </p:style>
        <p:txBody>
          <a:bodyPr lIns="90000" rIns="90000" tIns="45000" bIns="45000" anchor="t">
            <a:noAutofit/>
          </a:bodyPr>
          <a:p>
            <a:pPr defTabSz="914400">
              <a:lnSpc>
                <a:spcPts val="2506"/>
              </a:lnSpc>
              <a:tabLst>
                <a:tab algn="l" pos="0"/>
              </a:tabLst>
            </a:pPr>
            <a:r>
              <a:rPr b="0" lang="en-US" sz="1560" spc="-1" strike="noStrike">
                <a:solidFill>
                  <a:srgbClr val="272525"/>
                </a:solidFill>
                <a:latin typeface="Eudoxus Sans"/>
                <a:ea typeface="Eudoxus Sans"/>
              </a:rPr>
              <a:t>This project utilizes ReactJS, Bootstrap/Tailwind CSS for front-end, MongoDB for dataset maintenance, Django for  backend and Razor pay for integrating payments. With a product recommendation system, the site sells munchies, fruits, and medicine, solving the local vendor's business opportunity problems at VIT Bhopal University.</a:t>
            </a:r>
            <a:endParaRPr b="0" lang="en-IN" sz="1560" spc="-1" strike="noStrike">
              <a:solidFill>
                <a:srgbClr val="000000"/>
              </a:solidFill>
              <a:latin typeface="Cambria"/>
            </a:endParaRPr>
          </a:p>
        </p:txBody>
      </p:sp>
      <p:sp>
        <p:nvSpPr>
          <p:cNvPr id="49" name="Text 4"/>
          <p:cNvSpPr/>
          <p:nvPr/>
        </p:nvSpPr>
        <p:spPr>
          <a:xfrm>
            <a:off x="746280" y="4947840"/>
            <a:ext cx="7650720" cy="317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06"/>
              </a:lnSpc>
              <a:tabLst>
                <a:tab algn="l" pos="0"/>
              </a:tabLst>
            </a:pPr>
            <a:r>
              <a:rPr b="1" lang="en-US" sz="1560" spc="-1" strike="noStrike">
                <a:solidFill>
                  <a:srgbClr val="272525"/>
                </a:solidFill>
                <a:latin typeface="Eudoxus Sans"/>
                <a:ea typeface="Eudoxus Sans"/>
              </a:rPr>
              <a:t>Shaurya Thapliyal</a:t>
            </a:r>
            <a:r>
              <a:rPr b="0" lang="en-US" sz="1560" spc="-1" strike="noStrike">
                <a:solidFill>
                  <a:srgbClr val="272525"/>
                </a:solidFill>
                <a:latin typeface="Eudoxus Sans"/>
                <a:ea typeface="Eudoxus Sans"/>
              </a:rPr>
              <a:t> (22BAI10085) [Machine Learning]</a:t>
            </a:r>
            <a:endParaRPr b="0" lang="en-IN" sz="1560" spc="-1" strike="noStrike">
              <a:solidFill>
                <a:srgbClr val="000000"/>
              </a:solidFill>
              <a:latin typeface="Cambria"/>
            </a:endParaRPr>
          </a:p>
        </p:txBody>
      </p:sp>
      <p:sp>
        <p:nvSpPr>
          <p:cNvPr id="50" name="Text 5"/>
          <p:cNvSpPr/>
          <p:nvPr/>
        </p:nvSpPr>
        <p:spPr>
          <a:xfrm>
            <a:off x="746280" y="5490000"/>
            <a:ext cx="7650720" cy="317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06"/>
              </a:lnSpc>
              <a:tabLst>
                <a:tab algn="l" pos="0"/>
              </a:tabLst>
            </a:pPr>
            <a:r>
              <a:rPr b="1" lang="en-US" sz="1560" spc="-1" strike="noStrike">
                <a:solidFill>
                  <a:srgbClr val="272525"/>
                </a:solidFill>
                <a:latin typeface="Eudoxus Sans"/>
                <a:ea typeface="Eudoxus Sans"/>
              </a:rPr>
              <a:t>Kaushal Sengupta</a:t>
            </a:r>
            <a:r>
              <a:rPr b="0" lang="en-US" sz="1560" spc="-1" strike="noStrike">
                <a:solidFill>
                  <a:srgbClr val="272525"/>
                </a:solidFill>
                <a:latin typeface="Eudoxus Sans"/>
                <a:ea typeface="Eudoxus Sans"/>
              </a:rPr>
              <a:t> (22BAI10102) [Front End]</a:t>
            </a:r>
            <a:endParaRPr b="0" lang="en-IN" sz="1560" spc="-1" strike="noStrike">
              <a:solidFill>
                <a:srgbClr val="000000"/>
              </a:solidFill>
              <a:latin typeface="Cambria"/>
            </a:endParaRPr>
          </a:p>
        </p:txBody>
      </p:sp>
      <p:sp>
        <p:nvSpPr>
          <p:cNvPr id="51" name="Text 6"/>
          <p:cNvSpPr/>
          <p:nvPr/>
        </p:nvSpPr>
        <p:spPr>
          <a:xfrm>
            <a:off x="746280" y="6032160"/>
            <a:ext cx="7650720" cy="317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06"/>
              </a:lnSpc>
              <a:tabLst>
                <a:tab algn="l" pos="0"/>
              </a:tabLst>
            </a:pPr>
            <a:r>
              <a:rPr b="1" lang="en-US" sz="1560" spc="-1" strike="noStrike">
                <a:solidFill>
                  <a:srgbClr val="272525"/>
                </a:solidFill>
                <a:latin typeface="Eudoxus Sans"/>
                <a:ea typeface="Eudoxus Sans"/>
              </a:rPr>
              <a:t>Abhishek Choudhary</a:t>
            </a:r>
            <a:r>
              <a:rPr b="0" lang="en-US" sz="1560" spc="-1" strike="noStrike">
                <a:solidFill>
                  <a:srgbClr val="272525"/>
                </a:solidFill>
                <a:latin typeface="Eudoxus Sans"/>
                <a:ea typeface="Eudoxus Sans"/>
              </a:rPr>
              <a:t> (22BAI10072)  [Back End]</a:t>
            </a:r>
            <a:endParaRPr b="0" lang="en-IN" sz="1560" spc="-1" strike="noStrike">
              <a:solidFill>
                <a:srgbClr val="000000"/>
              </a:solidFill>
              <a:latin typeface="Cambria"/>
            </a:endParaRPr>
          </a:p>
        </p:txBody>
      </p:sp>
      <p:sp>
        <p:nvSpPr>
          <p:cNvPr id="52" name="Text 7"/>
          <p:cNvSpPr/>
          <p:nvPr/>
        </p:nvSpPr>
        <p:spPr>
          <a:xfrm>
            <a:off x="746280" y="6574320"/>
            <a:ext cx="7650720" cy="317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06"/>
              </a:lnSpc>
              <a:tabLst>
                <a:tab algn="l" pos="0"/>
              </a:tabLst>
            </a:pPr>
            <a:r>
              <a:rPr b="1" lang="en-US" sz="1560" spc="-1" strike="noStrike">
                <a:solidFill>
                  <a:srgbClr val="272525"/>
                </a:solidFill>
                <a:latin typeface="Eudoxus Sans"/>
                <a:ea typeface="Eudoxus Sans"/>
              </a:rPr>
              <a:t>Aditya Attri</a:t>
            </a:r>
            <a:r>
              <a:rPr b="0" lang="en-US" sz="1560" spc="-1" strike="noStrike">
                <a:solidFill>
                  <a:srgbClr val="272525"/>
                </a:solidFill>
                <a:latin typeface="Eudoxus Sans"/>
                <a:ea typeface="Eudoxus Sans"/>
              </a:rPr>
              <a:t> (22BAI10176) [Dataset Maintainer]</a:t>
            </a:r>
            <a:endParaRPr b="0" lang="en-IN" sz="1560" spc="-1" strike="noStrike">
              <a:solidFill>
                <a:srgbClr val="000000"/>
              </a:solidFill>
              <a:latin typeface="Cambria"/>
            </a:endParaRPr>
          </a:p>
        </p:txBody>
      </p:sp>
      <p:sp>
        <p:nvSpPr>
          <p:cNvPr id="53" name="Text 8"/>
          <p:cNvSpPr/>
          <p:nvPr/>
        </p:nvSpPr>
        <p:spPr>
          <a:xfrm>
            <a:off x="746280" y="7116120"/>
            <a:ext cx="7650720" cy="3171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06"/>
              </a:lnSpc>
              <a:tabLst>
                <a:tab algn="l" pos="0"/>
              </a:tabLst>
            </a:pPr>
            <a:r>
              <a:rPr b="1" lang="en-US" sz="1560" spc="-1" strike="noStrike">
                <a:solidFill>
                  <a:srgbClr val="272525"/>
                </a:solidFill>
                <a:latin typeface="Eudoxus Sans"/>
                <a:ea typeface="Eudoxus Sans"/>
              </a:rPr>
              <a:t>Pari Agrawal</a:t>
            </a:r>
            <a:r>
              <a:rPr b="0" lang="en-US" sz="1560" spc="-1" strike="noStrike">
                <a:solidFill>
                  <a:srgbClr val="272525"/>
                </a:solidFill>
                <a:latin typeface="Eudoxus Sans"/>
                <a:ea typeface="Eudoxus Sans"/>
              </a:rPr>
              <a:t> (22BAI10142) [UI/UX]</a:t>
            </a:r>
            <a:endParaRPr b="0" lang="en-IN" sz="1560" spc="-1" strike="noStrike">
              <a:solidFill>
                <a:srgbClr val="000000"/>
              </a:solidFill>
              <a:latin typeface="Cambria"/>
            </a:endParaRPr>
          </a:p>
        </p:txBody>
      </p:sp>
      <p:pic>
        <p:nvPicPr>
          <p:cNvPr id="54" name="Image 1" descr="preencoded.png"/>
          <p:cNvPicPr/>
          <p:nvPr/>
        </p:nvPicPr>
        <p:blipFill>
          <a:blip r:embed="rId2"/>
          <a:stretch/>
        </p:blipFill>
        <p:spPr>
          <a:xfrm>
            <a:off x="9144000" y="0"/>
            <a:ext cx="5485320" cy="8228520"/>
          </a:xfrm>
          <a:prstGeom prst="rect">
            <a:avLst/>
          </a:prstGeom>
          <a:ln w="0">
            <a:noFill/>
          </a:ln>
        </p:spPr>
      </p:pic>
      <p:pic>
        <p:nvPicPr>
          <p:cNvPr id="55" name="Image 2" descr="preencoded.png">
            <a:hlinkClick r:id="rId3"/>
          </p:cNvPr>
          <p:cNvPicPr/>
          <p:nvPr/>
        </p:nvPicPr>
        <p:blipFill>
          <a:blip r:embed="rId4"/>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7" name="Image 0" descr="preencoded.png"/>
          <p:cNvPicPr/>
          <p:nvPr/>
        </p:nvPicPr>
        <p:blipFill>
          <a:blip r:embed="rId1"/>
          <a:stretch/>
        </p:blipFill>
        <p:spPr>
          <a:xfrm>
            <a:off x="0" y="0"/>
            <a:ext cx="14629320" cy="8228520"/>
          </a:xfrm>
          <a:prstGeom prst="rect">
            <a:avLst/>
          </a:prstGeom>
          <a:ln w="0">
            <a:noFill/>
          </a:ln>
        </p:spPr>
      </p:pic>
      <p:sp>
        <p:nvSpPr>
          <p:cNvPr id="168" name="Shape 0"/>
          <p:cNvSpPr/>
          <p:nvPr/>
        </p:nvSpPr>
        <p:spPr>
          <a:xfrm>
            <a:off x="0" y="0"/>
            <a:ext cx="14629320" cy="8374680"/>
          </a:xfrm>
          <a:prstGeom prst="rect">
            <a:avLst/>
          </a:prstGeom>
          <a:solidFill>
            <a:srgbClr val="ffffff">
              <a:alpha val="75000"/>
            </a:srgbClr>
          </a:solidFill>
          <a:ln w="9644">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69" name="Text 1"/>
          <p:cNvSpPr/>
          <p:nvPr/>
        </p:nvSpPr>
        <p:spPr>
          <a:xfrm>
            <a:off x="3621240" y="427680"/>
            <a:ext cx="3109680" cy="484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3827"/>
              </a:lnSpc>
              <a:tabLst>
                <a:tab algn="l" pos="0"/>
              </a:tabLst>
            </a:pPr>
            <a:r>
              <a:rPr b="1" lang="en-US" sz="3060" spc="-1" strike="noStrike">
                <a:solidFill>
                  <a:srgbClr val="000000"/>
                </a:solidFill>
                <a:latin typeface="p22-mackinac-pro"/>
                <a:ea typeface="p22-mackinac-pro"/>
              </a:rPr>
              <a:t>Our Workflow</a:t>
            </a:r>
            <a:endParaRPr b="0" lang="en-IN" sz="3060" spc="-1" strike="noStrike">
              <a:solidFill>
                <a:srgbClr val="000000"/>
              </a:solidFill>
              <a:latin typeface="Cambria"/>
            </a:endParaRPr>
          </a:p>
        </p:txBody>
      </p:sp>
      <p:sp>
        <p:nvSpPr>
          <p:cNvPr id="170" name="Shape 2"/>
          <p:cNvSpPr/>
          <p:nvPr/>
        </p:nvSpPr>
        <p:spPr>
          <a:xfrm>
            <a:off x="7299720" y="1224720"/>
            <a:ext cx="29880" cy="6722280"/>
          </a:xfrm>
          <a:prstGeom prst="rect">
            <a:avLst/>
          </a:prstGeom>
          <a:solidFill>
            <a:srgbClr val="99ddff"/>
          </a:solidFill>
          <a:ln w="0">
            <a:noFill/>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71" name="Shape 3"/>
          <p:cNvSpPr/>
          <p:nvPr/>
        </p:nvSpPr>
        <p:spPr>
          <a:xfrm>
            <a:off x="7451280" y="152964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72" name="Shape 4"/>
          <p:cNvSpPr/>
          <p:nvPr/>
        </p:nvSpPr>
        <p:spPr>
          <a:xfrm>
            <a:off x="7179120" y="140940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73" name="Text 5"/>
          <p:cNvSpPr/>
          <p:nvPr/>
        </p:nvSpPr>
        <p:spPr>
          <a:xfrm>
            <a:off x="8170560" y="1380240"/>
            <a:ext cx="1865520" cy="290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96"/>
              </a:lnSpc>
              <a:tabLst>
                <a:tab algn="l" pos="0"/>
              </a:tabLst>
            </a:pPr>
            <a:r>
              <a:rPr b="1" lang="en-US" sz="1829" spc="-1" strike="noStrike">
                <a:solidFill>
                  <a:srgbClr val="272525"/>
                </a:solidFill>
                <a:latin typeface="p22-mackinac-pro"/>
                <a:ea typeface="p22-mackinac-pro"/>
              </a:rPr>
              <a:t>UI/UX Design</a:t>
            </a:r>
            <a:endParaRPr b="0" lang="en-IN" sz="1829" spc="-1" strike="noStrike">
              <a:solidFill>
                <a:srgbClr val="000000"/>
              </a:solidFill>
              <a:latin typeface="Cambria"/>
            </a:endParaRPr>
          </a:p>
        </p:txBody>
      </p:sp>
      <p:sp>
        <p:nvSpPr>
          <p:cNvPr id="174" name="Text 6"/>
          <p:cNvSpPr/>
          <p:nvPr/>
        </p:nvSpPr>
        <p:spPr>
          <a:xfrm>
            <a:off x="8170560" y="1827360"/>
            <a:ext cx="2837520" cy="49644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We are going to make a clean minimalistic UI.</a:t>
            </a:r>
            <a:endParaRPr b="0" lang="en-IN" sz="1220" spc="-1" strike="noStrike">
              <a:solidFill>
                <a:srgbClr val="000000"/>
              </a:solidFill>
              <a:latin typeface="Cambria"/>
            </a:endParaRPr>
          </a:p>
        </p:txBody>
      </p:sp>
      <p:sp>
        <p:nvSpPr>
          <p:cNvPr id="175" name="Shape 7"/>
          <p:cNvSpPr/>
          <p:nvPr/>
        </p:nvSpPr>
        <p:spPr>
          <a:xfrm>
            <a:off x="6634800" y="230724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76" name="Shape 8"/>
          <p:cNvSpPr/>
          <p:nvPr/>
        </p:nvSpPr>
        <p:spPr>
          <a:xfrm>
            <a:off x="7179120" y="218700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77" name="Text 9"/>
          <p:cNvSpPr/>
          <p:nvPr/>
        </p:nvSpPr>
        <p:spPr>
          <a:xfrm>
            <a:off x="4311000" y="2157840"/>
            <a:ext cx="2147760" cy="290520"/>
          </a:xfrm>
          <a:prstGeom prst="rect">
            <a:avLst/>
          </a:prstGeom>
          <a:noFill/>
          <a:ln w="0">
            <a:noFill/>
          </a:ln>
        </p:spPr>
        <p:style>
          <a:lnRef idx="0"/>
          <a:fillRef idx="0"/>
          <a:effectRef idx="0"/>
          <a:fontRef idx="minor"/>
        </p:style>
        <p:txBody>
          <a:bodyPr wrap="none" lIns="90000" rIns="90000" tIns="45000" bIns="45000" anchor="t">
            <a:noAutofit/>
          </a:bodyPr>
          <a:p>
            <a:pPr algn="r" defTabSz="914400">
              <a:lnSpc>
                <a:spcPts val="2296"/>
              </a:lnSpc>
              <a:tabLst>
                <a:tab algn="l" pos="0"/>
              </a:tabLst>
            </a:pPr>
            <a:r>
              <a:rPr b="1" lang="en-US" sz="1829" spc="-1" strike="noStrike">
                <a:solidFill>
                  <a:srgbClr val="272525"/>
                </a:solidFill>
                <a:latin typeface="p22-mackinac-pro"/>
                <a:ea typeface="p22-mackinac-pro"/>
              </a:rPr>
              <a:t>Front End Creation</a:t>
            </a:r>
            <a:endParaRPr b="0" lang="en-IN" sz="1829" spc="-1" strike="noStrike">
              <a:solidFill>
                <a:srgbClr val="000000"/>
              </a:solidFill>
              <a:latin typeface="Cambria"/>
            </a:endParaRPr>
          </a:p>
        </p:txBody>
      </p:sp>
      <p:sp>
        <p:nvSpPr>
          <p:cNvPr id="178" name="Text 10"/>
          <p:cNvSpPr/>
          <p:nvPr/>
        </p:nvSpPr>
        <p:spPr>
          <a:xfrm>
            <a:off x="3621240" y="2604960"/>
            <a:ext cx="2837520" cy="993960"/>
          </a:xfrm>
          <a:prstGeom prst="rect">
            <a:avLst/>
          </a:prstGeom>
          <a:noFill/>
          <a:ln w="0">
            <a:noFill/>
          </a:ln>
        </p:spPr>
        <p:style>
          <a:lnRef idx="0"/>
          <a:fillRef idx="0"/>
          <a:effectRef idx="0"/>
          <a:fontRef idx="minor"/>
        </p:style>
        <p:txBody>
          <a:bodyPr lIns="90000" rIns="90000" tIns="45000" bIns="45000" anchor="t">
            <a:noAutofit/>
          </a:bodyPr>
          <a:p>
            <a:pPr algn="r" defTabSz="914400">
              <a:lnSpc>
                <a:spcPts val="1959"/>
              </a:lnSpc>
              <a:tabLst>
                <a:tab algn="l" pos="0"/>
              </a:tabLst>
            </a:pPr>
            <a:r>
              <a:rPr b="0" lang="en-US" sz="1220" spc="-1" strike="noStrike">
                <a:solidFill>
                  <a:srgbClr val="272525"/>
                </a:solidFill>
                <a:latin typeface="Eudoxus Sans"/>
                <a:ea typeface="Eudoxus Sans"/>
              </a:rPr>
              <a:t>We are going to bring life to our UI using HTML CSS  and React.js  all while making it responsive     for both desktop and mobile users. </a:t>
            </a:r>
            <a:endParaRPr b="0" lang="en-IN" sz="1220" spc="-1" strike="noStrike">
              <a:solidFill>
                <a:srgbClr val="000000"/>
              </a:solidFill>
              <a:latin typeface="Cambria"/>
            </a:endParaRPr>
          </a:p>
        </p:txBody>
      </p:sp>
      <p:sp>
        <p:nvSpPr>
          <p:cNvPr id="179" name="Shape 11"/>
          <p:cNvSpPr/>
          <p:nvPr/>
        </p:nvSpPr>
        <p:spPr>
          <a:xfrm>
            <a:off x="7451280" y="326160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80" name="Shape 12"/>
          <p:cNvSpPr/>
          <p:nvPr/>
        </p:nvSpPr>
        <p:spPr>
          <a:xfrm>
            <a:off x="7179120" y="314100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81" name="Text 13"/>
          <p:cNvSpPr/>
          <p:nvPr/>
        </p:nvSpPr>
        <p:spPr>
          <a:xfrm>
            <a:off x="8170560" y="3112200"/>
            <a:ext cx="2528640" cy="290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96"/>
              </a:lnSpc>
              <a:tabLst>
                <a:tab algn="l" pos="0"/>
              </a:tabLst>
            </a:pPr>
            <a:r>
              <a:rPr b="1" lang="en-US" sz="1829" spc="-1" strike="noStrike">
                <a:solidFill>
                  <a:srgbClr val="272525"/>
                </a:solidFill>
                <a:latin typeface="p22-mackinac-pro"/>
                <a:ea typeface="p22-mackinac-pro"/>
              </a:rPr>
              <a:t>Back End Deployment</a:t>
            </a:r>
            <a:endParaRPr b="0" lang="en-IN" sz="1829" spc="-1" strike="noStrike">
              <a:solidFill>
                <a:srgbClr val="000000"/>
              </a:solidFill>
              <a:latin typeface="Cambria"/>
            </a:endParaRPr>
          </a:p>
        </p:txBody>
      </p:sp>
      <p:sp>
        <p:nvSpPr>
          <p:cNvPr id="182" name="Text 14"/>
          <p:cNvSpPr/>
          <p:nvPr/>
        </p:nvSpPr>
        <p:spPr>
          <a:xfrm>
            <a:off x="8170560" y="3559320"/>
            <a:ext cx="283752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Maintaining and managing  our dataset using MongoDB and integrating it with our Front End.</a:t>
            </a:r>
            <a:endParaRPr b="0" lang="en-IN" sz="1220" spc="-1" strike="noStrike">
              <a:solidFill>
                <a:srgbClr val="000000"/>
              </a:solidFill>
              <a:latin typeface="Cambria"/>
            </a:endParaRPr>
          </a:p>
        </p:txBody>
      </p:sp>
      <p:sp>
        <p:nvSpPr>
          <p:cNvPr id="183" name="Shape 15"/>
          <p:cNvSpPr/>
          <p:nvPr/>
        </p:nvSpPr>
        <p:spPr>
          <a:xfrm>
            <a:off x="6634800" y="421596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84" name="Shape 16"/>
          <p:cNvSpPr/>
          <p:nvPr/>
        </p:nvSpPr>
        <p:spPr>
          <a:xfrm>
            <a:off x="7179120" y="409536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85" name="Text 17"/>
          <p:cNvSpPr/>
          <p:nvPr/>
        </p:nvSpPr>
        <p:spPr>
          <a:xfrm>
            <a:off x="3693600" y="4066200"/>
            <a:ext cx="2765160" cy="290520"/>
          </a:xfrm>
          <a:prstGeom prst="rect">
            <a:avLst/>
          </a:prstGeom>
          <a:noFill/>
          <a:ln w="0">
            <a:noFill/>
          </a:ln>
        </p:spPr>
        <p:style>
          <a:lnRef idx="0"/>
          <a:fillRef idx="0"/>
          <a:effectRef idx="0"/>
          <a:fontRef idx="minor"/>
        </p:style>
        <p:txBody>
          <a:bodyPr wrap="none" lIns="90000" rIns="90000" tIns="45000" bIns="45000" anchor="t">
            <a:noAutofit/>
          </a:bodyPr>
          <a:p>
            <a:pPr algn="r" defTabSz="914400">
              <a:lnSpc>
                <a:spcPts val="2296"/>
              </a:lnSpc>
              <a:tabLst>
                <a:tab algn="l" pos="0"/>
              </a:tabLst>
            </a:pPr>
            <a:r>
              <a:rPr b="1" lang="en-US" sz="1829" spc="-1" strike="noStrike">
                <a:solidFill>
                  <a:srgbClr val="272525"/>
                </a:solidFill>
                <a:latin typeface="p22-mackinac-pro"/>
                <a:ea typeface="p22-mackinac-pro"/>
              </a:rPr>
              <a:t>Apply Machine Learning</a:t>
            </a:r>
            <a:endParaRPr b="0" lang="en-IN" sz="1829" spc="-1" strike="noStrike">
              <a:solidFill>
                <a:srgbClr val="000000"/>
              </a:solidFill>
              <a:latin typeface="Cambria"/>
            </a:endParaRPr>
          </a:p>
        </p:txBody>
      </p:sp>
      <p:sp>
        <p:nvSpPr>
          <p:cNvPr id="186" name="Text 18"/>
          <p:cNvSpPr/>
          <p:nvPr/>
        </p:nvSpPr>
        <p:spPr>
          <a:xfrm>
            <a:off x="3621240" y="4513680"/>
            <a:ext cx="2837520" cy="745200"/>
          </a:xfrm>
          <a:prstGeom prst="rect">
            <a:avLst/>
          </a:prstGeom>
          <a:noFill/>
          <a:ln w="0">
            <a:noFill/>
          </a:ln>
        </p:spPr>
        <p:style>
          <a:lnRef idx="0"/>
          <a:fillRef idx="0"/>
          <a:effectRef idx="0"/>
          <a:fontRef idx="minor"/>
        </p:style>
        <p:txBody>
          <a:bodyPr lIns="90000" rIns="90000" tIns="45000" bIns="45000" anchor="t">
            <a:noAutofit/>
          </a:bodyPr>
          <a:p>
            <a:pPr algn="r" defTabSz="914400">
              <a:lnSpc>
                <a:spcPts val="1959"/>
              </a:lnSpc>
              <a:tabLst>
                <a:tab algn="l" pos="0"/>
              </a:tabLst>
            </a:pPr>
            <a:r>
              <a:rPr b="0" lang="en-US" sz="1220" spc="-1" strike="noStrike">
                <a:solidFill>
                  <a:srgbClr val="272525"/>
                </a:solidFill>
                <a:latin typeface="Eudoxus Sans"/>
                <a:ea typeface="Eudoxus Sans"/>
              </a:rPr>
              <a:t>We are going to apply collaborative Machine Learning Algorithm for enhancing User Experience.</a:t>
            </a:r>
            <a:endParaRPr b="0" lang="en-IN" sz="1220" spc="-1" strike="noStrike">
              <a:solidFill>
                <a:srgbClr val="000000"/>
              </a:solidFill>
              <a:latin typeface="Cambria"/>
            </a:endParaRPr>
          </a:p>
        </p:txBody>
      </p:sp>
      <p:sp>
        <p:nvSpPr>
          <p:cNvPr id="187" name="Shape 19"/>
          <p:cNvSpPr/>
          <p:nvPr/>
        </p:nvSpPr>
        <p:spPr>
          <a:xfrm>
            <a:off x="7451280" y="504576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88" name="Shape 20"/>
          <p:cNvSpPr/>
          <p:nvPr/>
        </p:nvSpPr>
        <p:spPr>
          <a:xfrm>
            <a:off x="7179120" y="492552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89" name="Text 21"/>
          <p:cNvSpPr/>
          <p:nvPr/>
        </p:nvSpPr>
        <p:spPr>
          <a:xfrm>
            <a:off x="8170560" y="4896360"/>
            <a:ext cx="2837520" cy="582480"/>
          </a:xfrm>
          <a:prstGeom prst="rect">
            <a:avLst/>
          </a:prstGeom>
          <a:noFill/>
          <a:ln w="0">
            <a:noFill/>
          </a:ln>
        </p:spPr>
        <p:style>
          <a:lnRef idx="0"/>
          <a:fillRef idx="0"/>
          <a:effectRef idx="0"/>
          <a:fontRef idx="minor"/>
        </p:style>
        <p:txBody>
          <a:bodyPr lIns="90000" rIns="90000" tIns="45000" bIns="45000" anchor="t">
            <a:noAutofit/>
          </a:bodyPr>
          <a:p>
            <a:pPr defTabSz="914400">
              <a:lnSpc>
                <a:spcPts val="2296"/>
              </a:lnSpc>
              <a:tabLst>
                <a:tab algn="l" pos="0"/>
              </a:tabLst>
            </a:pPr>
            <a:r>
              <a:rPr b="1" lang="en-US" sz="1829" spc="-1" strike="noStrike">
                <a:solidFill>
                  <a:srgbClr val="272525"/>
                </a:solidFill>
                <a:latin typeface="p22-mackinac-pro"/>
                <a:ea typeface="p22-mackinac-pro"/>
              </a:rPr>
              <a:t>Integrating Payment Gateway</a:t>
            </a:r>
            <a:endParaRPr b="0" lang="en-IN" sz="1829" spc="-1" strike="noStrike">
              <a:solidFill>
                <a:srgbClr val="000000"/>
              </a:solidFill>
              <a:latin typeface="Cambria"/>
            </a:endParaRPr>
          </a:p>
        </p:txBody>
      </p:sp>
      <p:sp>
        <p:nvSpPr>
          <p:cNvPr id="190" name="Text 22"/>
          <p:cNvSpPr/>
          <p:nvPr/>
        </p:nvSpPr>
        <p:spPr>
          <a:xfrm>
            <a:off x="8170560" y="5635080"/>
            <a:ext cx="2837520" cy="49644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Adding payment gateway for  hassle free payments using Razor Pay .</a:t>
            </a:r>
            <a:endParaRPr b="0" lang="en-IN" sz="1220" spc="-1" strike="noStrike">
              <a:solidFill>
                <a:srgbClr val="000000"/>
              </a:solidFill>
              <a:latin typeface="Cambria"/>
            </a:endParaRPr>
          </a:p>
        </p:txBody>
      </p:sp>
      <p:sp>
        <p:nvSpPr>
          <p:cNvPr id="191" name="Shape 23"/>
          <p:cNvSpPr/>
          <p:nvPr/>
        </p:nvSpPr>
        <p:spPr>
          <a:xfrm>
            <a:off x="6634800" y="589752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92" name="Shape 24"/>
          <p:cNvSpPr/>
          <p:nvPr/>
        </p:nvSpPr>
        <p:spPr>
          <a:xfrm>
            <a:off x="7179120" y="577692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93" name="Text 25"/>
          <p:cNvSpPr/>
          <p:nvPr/>
        </p:nvSpPr>
        <p:spPr>
          <a:xfrm>
            <a:off x="4303440" y="5747760"/>
            <a:ext cx="2155320" cy="290520"/>
          </a:xfrm>
          <a:prstGeom prst="rect">
            <a:avLst/>
          </a:prstGeom>
          <a:noFill/>
          <a:ln w="0">
            <a:noFill/>
          </a:ln>
        </p:spPr>
        <p:style>
          <a:lnRef idx="0"/>
          <a:fillRef idx="0"/>
          <a:effectRef idx="0"/>
          <a:fontRef idx="minor"/>
        </p:style>
        <p:txBody>
          <a:bodyPr wrap="none" lIns="90000" rIns="90000" tIns="45000" bIns="45000" anchor="t">
            <a:noAutofit/>
          </a:bodyPr>
          <a:p>
            <a:pPr algn="r" defTabSz="914400">
              <a:lnSpc>
                <a:spcPts val="2296"/>
              </a:lnSpc>
              <a:tabLst>
                <a:tab algn="l" pos="0"/>
              </a:tabLst>
            </a:pPr>
            <a:r>
              <a:rPr b="1" lang="en-US" sz="1829" spc="-1" strike="noStrike">
                <a:solidFill>
                  <a:srgbClr val="272525"/>
                </a:solidFill>
                <a:latin typeface="p22-mackinac-pro"/>
                <a:ea typeface="p22-mackinac-pro"/>
              </a:rPr>
              <a:t>Vendor Integration</a:t>
            </a:r>
            <a:endParaRPr b="0" lang="en-IN" sz="1829" spc="-1" strike="noStrike">
              <a:solidFill>
                <a:srgbClr val="000000"/>
              </a:solidFill>
              <a:latin typeface="Cambria"/>
            </a:endParaRPr>
          </a:p>
        </p:txBody>
      </p:sp>
      <p:sp>
        <p:nvSpPr>
          <p:cNvPr id="194" name="Text 26"/>
          <p:cNvSpPr/>
          <p:nvPr/>
        </p:nvSpPr>
        <p:spPr>
          <a:xfrm>
            <a:off x="3621240" y="6194880"/>
            <a:ext cx="2837520" cy="745200"/>
          </a:xfrm>
          <a:prstGeom prst="rect">
            <a:avLst/>
          </a:prstGeom>
          <a:noFill/>
          <a:ln w="0">
            <a:noFill/>
          </a:ln>
        </p:spPr>
        <p:style>
          <a:lnRef idx="0"/>
          <a:fillRef idx="0"/>
          <a:effectRef idx="0"/>
          <a:fontRef idx="minor"/>
        </p:style>
        <p:txBody>
          <a:bodyPr lIns="90000" rIns="90000" tIns="45000" bIns="45000" anchor="t">
            <a:noAutofit/>
          </a:bodyPr>
          <a:p>
            <a:pPr algn="r" defTabSz="914400">
              <a:lnSpc>
                <a:spcPts val="1959"/>
              </a:lnSpc>
              <a:tabLst>
                <a:tab algn="l" pos="0"/>
              </a:tabLst>
            </a:pPr>
            <a:r>
              <a:rPr b="0" lang="en-US" sz="1220" spc="-1" strike="noStrike">
                <a:solidFill>
                  <a:srgbClr val="272525"/>
                </a:solidFill>
                <a:latin typeface="Eudoxus Sans"/>
                <a:ea typeface="Eudoxus Sans"/>
              </a:rPr>
              <a:t>Contacting vendors and creating a commission based contract with them.</a:t>
            </a:r>
            <a:endParaRPr b="0" lang="en-IN" sz="1220" spc="-1" strike="noStrike">
              <a:solidFill>
                <a:srgbClr val="000000"/>
              </a:solidFill>
              <a:latin typeface="Cambria"/>
            </a:endParaRPr>
          </a:p>
        </p:txBody>
      </p:sp>
      <p:sp>
        <p:nvSpPr>
          <p:cNvPr id="195" name="Shape 27"/>
          <p:cNvSpPr/>
          <p:nvPr/>
        </p:nvSpPr>
        <p:spPr>
          <a:xfrm>
            <a:off x="7451280" y="674892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96" name="Shape 28"/>
          <p:cNvSpPr/>
          <p:nvPr/>
        </p:nvSpPr>
        <p:spPr>
          <a:xfrm>
            <a:off x="7179120" y="6628320"/>
            <a:ext cx="271080" cy="271080"/>
          </a:xfrm>
          <a:prstGeom prst="roundRect">
            <a:avLst>
              <a:gd name="adj" fmla="val 25716"/>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97" name="Text 29"/>
          <p:cNvSpPr/>
          <p:nvPr/>
        </p:nvSpPr>
        <p:spPr>
          <a:xfrm>
            <a:off x="8170560" y="6599160"/>
            <a:ext cx="2361240" cy="290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296"/>
              </a:lnSpc>
              <a:tabLst>
                <a:tab algn="l" pos="0"/>
              </a:tabLst>
            </a:pPr>
            <a:r>
              <a:rPr b="1" lang="en-US" sz="1829" spc="-1" strike="noStrike">
                <a:solidFill>
                  <a:srgbClr val="272525"/>
                </a:solidFill>
                <a:latin typeface="p22-mackinac-pro"/>
                <a:ea typeface="p22-mackinac-pro"/>
              </a:rPr>
              <a:t>Hosting Our Website</a:t>
            </a:r>
            <a:endParaRPr b="0" lang="en-IN" sz="1829" spc="-1" strike="noStrike">
              <a:solidFill>
                <a:srgbClr val="000000"/>
              </a:solidFill>
              <a:latin typeface="Cambria"/>
            </a:endParaRPr>
          </a:p>
        </p:txBody>
      </p:sp>
      <p:sp>
        <p:nvSpPr>
          <p:cNvPr id="198" name="Text 30"/>
          <p:cNvSpPr/>
          <p:nvPr/>
        </p:nvSpPr>
        <p:spPr>
          <a:xfrm>
            <a:off x="8170560" y="7046280"/>
            <a:ext cx="283752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Finally we deploy our website on a web hosting service like Heroku or Cyclic.</a:t>
            </a:r>
            <a:endParaRPr b="0" lang="en-IN" sz="1220" spc="-1" strike="noStrike">
              <a:solidFill>
                <a:srgbClr val="000000"/>
              </a:solidFill>
              <a:latin typeface="Cambria"/>
            </a:endParaRPr>
          </a:p>
        </p:txBody>
      </p:sp>
      <p:pic>
        <p:nvPicPr>
          <p:cNvPr id="199" name="Image 1" descr="preencoded.png">
            <a:hlinkClick r:id="rId2"/>
          </p:cNvPr>
          <p:cNvPicPr/>
          <p:nvPr/>
        </p:nvPicPr>
        <p:blipFill>
          <a:blip r:embed="rId3"/>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pic>
        <p:nvPicPr>
          <p:cNvPr id="200" name="" descr=""/>
          <p:cNvPicPr/>
          <p:nvPr/>
        </p:nvPicPr>
        <p:blipFill>
          <a:blip r:embed="rId1"/>
          <a:stretch/>
        </p:blipFill>
        <p:spPr>
          <a:xfrm>
            <a:off x="1597320" y="75960"/>
            <a:ext cx="2902320" cy="8023680"/>
          </a:xfrm>
          <a:prstGeom prst="rect">
            <a:avLst/>
          </a:prstGeom>
          <a:ln w="0">
            <a:noFill/>
          </a:ln>
        </p:spPr>
      </p:pic>
      <p:sp>
        <p:nvSpPr>
          <p:cNvPr id="201" name=""/>
          <p:cNvSpPr/>
          <p:nvPr/>
        </p:nvSpPr>
        <p:spPr>
          <a:xfrm>
            <a:off x="8640000" y="3780000"/>
            <a:ext cx="5219640" cy="1079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IN" sz="2600" spc="-1" strike="noStrike">
                <a:solidFill>
                  <a:srgbClr val="000000"/>
                </a:solidFill>
                <a:latin typeface="Arial"/>
              </a:rPr>
              <a:t>Project Directory</a:t>
            </a:r>
            <a:endParaRPr b="0" lang="en-IN" sz="2600" spc="-1" strike="noStrike">
              <a:solidFill>
                <a:srgbClr val="000000"/>
              </a:solidFill>
              <a:latin typeface="Cambria"/>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sp>
        <p:nvSpPr>
          <p:cNvPr id="202" name=""/>
          <p:cNvSpPr/>
          <p:nvPr/>
        </p:nvSpPr>
        <p:spPr>
          <a:xfrm>
            <a:off x="5400000" y="180000"/>
            <a:ext cx="3959280" cy="719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IN" sz="2200" spc="-1" strike="noStrike">
                <a:solidFill>
                  <a:srgbClr val="000000"/>
                </a:solidFill>
                <a:latin typeface="Arial"/>
              </a:rPr>
              <a:t>Website Frontend</a:t>
            </a:r>
            <a:endParaRPr b="0" lang="en-IN" sz="2200" spc="-1" strike="noStrike">
              <a:solidFill>
                <a:srgbClr val="000000"/>
              </a:solidFill>
              <a:latin typeface="Cambria"/>
            </a:endParaRPr>
          </a:p>
        </p:txBody>
      </p:sp>
      <p:pic>
        <p:nvPicPr>
          <p:cNvPr id="203" name="" descr=""/>
          <p:cNvPicPr/>
          <p:nvPr/>
        </p:nvPicPr>
        <p:blipFill>
          <a:blip r:embed="rId1"/>
          <a:stretch/>
        </p:blipFill>
        <p:spPr>
          <a:xfrm>
            <a:off x="1620000" y="900000"/>
            <a:ext cx="11340000" cy="685692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50000">
              <a:srgbClr val="b4c7dc"/>
            </a:gs>
            <a:gs pos="100000">
              <a:srgbClr val="ffffff"/>
            </a:gs>
          </a:gsLst>
          <a:lin ang="5400000"/>
        </a:gradFill>
      </p:bgPr>
    </p:bg>
    <p:spTree>
      <p:nvGrpSpPr>
        <p:cNvPr id="1" name=""/>
        <p:cNvGrpSpPr/>
        <p:nvPr/>
      </p:nvGrpSpPr>
      <p:grpSpPr>
        <a:xfrm>
          <a:off x="0" y="0"/>
          <a:ext cx="0" cy="0"/>
          <a:chOff x="0" y="0"/>
          <a:chExt cx="0" cy="0"/>
        </a:xfrm>
      </p:grpSpPr>
      <p:pic>
        <p:nvPicPr>
          <p:cNvPr id="204" name="" descr=""/>
          <p:cNvPicPr/>
          <p:nvPr/>
        </p:nvPicPr>
        <p:blipFill>
          <a:blip r:embed="rId1"/>
          <a:stretch/>
        </p:blipFill>
        <p:spPr>
          <a:xfrm>
            <a:off x="8365320" y="472320"/>
            <a:ext cx="5494680" cy="7267680"/>
          </a:xfrm>
          <a:prstGeom prst="rect">
            <a:avLst/>
          </a:prstGeom>
          <a:ln w="0">
            <a:noFill/>
          </a:ln>
        </p:spPr>
      </p:pic>
      <p:pic>
        <p:nvPicPr>
          <p:cNvPr id="205" name="" descr=""/>
          <p:cNvPicPr/>
          <p:nvPr/>
        </p:nvPicPr>
        <p:blipFill>
          <a:blip r:embed="rId2"/>
          <a:stretch/>
        </p:blipFill>
        <p:spPr>
          <a:xfrm>
            <a:off x="1620000" y="1620000"/>
            <a:ext cx="4210560" cy="557748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sp>
        <p:nvSpPr>
          <p:cNvPr id="20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Cambria"/>
              </a:rPr>
              <a:t>Tools used in Frontend</a:t>
            </a:r>
            <a:endParaRPr b="0" lang="en-IN" sz="4400" spc="-1" strike="noStrike">
              <a:solidFill>
                <a:srgbClr val="000000"/>
              </a:solidFill>
              <a:latin typeface="Cambria"/>
            </a:endParaRPr>
          </a:p>
        </p:txBody>
      </p:sp>
      <p:sp>
        <p:nvSpPr>
          <p:cNvPr id="207" name="PlaceHolder 2"/>
          <p:cNvSpPr>
            <a:spLocks noGrp="1"/>
          </p:cNvSpPr>
          <p:nvPr>
            <p:ph/>
          </p:nvPr>
        </p:nvSpPr>
        <p:spPr>
          <a:xfrm>
            <a:off x="731520" y="1925640"/>
            <a:ext cx="13167000" cy="2276280"/>
          </a:xfrm>
          <a:prstGeom prst="rect">
            <a:avLst/>
          </a:prstGeom>
          <a:noFill/>
          <a:ln w="0">
            <a:noFill/>
          </a:ln>
        </p:spPr>
        <p:txBody>
          <a:bodyPr lIns="0" rIns="0" tIns="0" bIns="0" anchor="t">
            <a:normAutofit fontScale="93740" lnSpcReduction="20000"/>
          </a:bodyPr>
          <a:p>
            <a:pPr marL="432000" indent="-324000">
              <a:spcBef>
                <a:spcPts val="1417"/>
              </a:spcBef>
              <a:buClr>
                <a:srgbClr val="000000"/>
              </a:buClr>
              <a:buSzPct val="45000"/>
              <a:buFont typeface="Wingdings" charset="2"/>
              <a:buChar char=""/>
            </a:pPr>
            <a:r>
              <a:rPr b="1" lang="en-IN" sz="3200" spc="-1" strike="noStrike">
                <a:solidFill>
                  <a:srgbClr val="000000"/>
                </a:solidFill>
                <a:latin typeface="Cambria"/>
              </a:rPr>
              <a:t>React:</a:t>
            </a:r>
            <a:r>
              <a:rPr b="0" lang="en-IN" sz="3200" spc="-1" strike="noStrike">
                <a:solidFill>
                  <a:srgbClr val="000000"/>
                </a:solidFill>
                <a:latin typeface="Cambria"/>
              </a:rPr>
              <a:t> React is a free and open-source front-end JavaScript library for building user interfaces based on components. React can be used to develop single-page, mobile, or server-rendered applications with frameworks like Next.js. Because React is only concerned with the user interface and rendering components to the DOM, React applications often rely on libraries for routing and other client-side functionality.</a:t>
            </a:r>
            <a:endParaRPr b="0" lang="en-IN" sz="3200" spc="-1" strike="noStrike">
              <a:solidFill>
                <a:srgbClr val="000000"/>
              </a:solidFill>
              <a:latin typeface="Cambria"/>
            </a:endParaRPr>
          </a:p>
        </p:txBody>
      </p:sp>
      <p:sp>
        <p:nvSpPr>
          <p:cNvPr id="208" name="PlaceHolder 3"/>
          <p:cNvSpPr>
            <a:spLocks noGrp="1"/>
          </p:cNvSpPr>
          <p:nvPr>
            <p:ph/>
          </p:nvPr>
        </p:nvSpPr>
        <p:spPr>
          <a:xfrm>
            <a:off x="720000" y="4500000"/>
            <a:ext cx="13167000" cy="2276280"/>
          </a:xfrm>
          <a:prstGeom prst="rect">
            <a:avLst/>
          </a:prstGeom>
          <a:noFill/>
          <a:ln w="0">
            <a:noFill/>
          </a:ln>
        </p:spPr>
        <p:txBody>
          <a:bodyPr lIns="0" rIns="0" tIns="0" bIns="0" anchor="t">
            <a:normAutofit fontScale="93740"/>
          </a:bodyPr>
          <a:p>
            <a:pPr marL="432000" indent="-324000">
              <a:spcBef>
                <a:spcPts val="1417"/>
              </a:spcBef>
              <a:buClr>
                <a:srgbClr val="000000"/>
              </a:buClr>
              <a:buSzPct val="45000"/>
              <a:buFont typeface="Wingdings" charset="2"/>
              <a:buChar char=""/>
            </a:pPr>
            <a:r>
              <a:rPr b="1" lang="en-IN" sz="3200" spc="-1" strike="noStrike">
                <a:solidFill>
                  <a:srgbClr val="000000"/>
                </a:solidFill>
                <a:latin typeface="Cambria"/>
              </a:rPr>
              <a:t>Bootstrap:</a:t>
            </a:r>
            <a:r>
              <a:rPr b="0" lang="en-IN" sz="3200" spc="-1" strike="noStrike">
                <a:solidFill>
                  <a:srgbClr val="000000"/>
                </a:solidFill>
                <a:latin typeface="Cambria"/>
              </a:rPr>
              <a:t> Bootstrap is a free and open-source CSS framework directed at responsive, mobile-first front-end web development. It contains HTML, CSS and JavaScript-based design templates for typography, forms, buttons, navigation, and other interface components. we have used boot strap for creating various button svg and sixing different container.</a:t>
            </a:r>
            <a:endParaRPr b="0" lang="en-IN" sz="3200" spc="-1" strike="noStrike">
              <a:solidFill>
                <a:srgbClr val="000000"/>
              </a:solidFill>
              <a:latin typeface="Cambria"/>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50000">
              <a:srgbClr val="b4c7dc"/>
            </a:gs>
            <a:gs pos="100000">
              <a:srgbClr val="ffffff"/>
            </a:gs>
          </a:gsLst>
          <a:lin ang="5400000"/>
        </a:gradFill>
      </p:bgPr>
    </p:bg>
    <p:spTree>
      <p:nvGrpSpPr>
        <p:cNvPr id="1" name=""/>
        <p:cNvGrpSpPr/>
        <p:nvPr/>
      </p:nvGrpSpPr>
      <p:grpSpPr>
        <a:xfrm>
          <a:off x="0" y="0"/>
          <a:ext cx="0" cy="0"/>
          <a:chOff x="0" y="0"/>
          <a:chExt cx="0" cy="0"/>
        </a:xfrm>
      </p:grpSpPr>
      <p:pic>
        <p:nvPicPr>
          <p:cNvPr id="209" name="" descr=""/>
          <p:cNvPicPr/>
          <p:nvPr/>
        </p:nvPicPr>
        <p:blipFill>
          <a:blip r:embed="rId1"/>
          <a:stretch/>
        </p:blipFill>
        <p:spPr>
          <a:xfrm>
            <a:off x="1080000" y="900000"/>
            <a:ext cx="12515040" cy="701964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pic>
        <p:nvPicPr>
          <p:cNvPr id="210" name="" descr=""/>
          <p:cNvPicPr/>
          <p:nvPr/>
        </p:nvPicPr>
        <p:blipFill>
          <a:blip r:embed="rId1"/>
          <a:stretch/>
        </p:blipFill>
        <p:spPr>
          <a:xfrm>
            <a:off x="1260000" y="900000"/>
            <a:ext cx="12191400" cy="685728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pic>
        <p:nvPicPr>
          <p:cNvPr id="211" name="" descr=""/>
          <p:cNvPicPr/>
          <p:nvPr/>
        </p:nvPicPr>
        <p:blipFill>
          <a:blip r:embed="rId1"/>
          <a:stretch/>
        </p:blipFill>
        <p:spPr>
          <a:xfrm>
            <a:off x="1260000" y="920520"/>
            <a:ext cx="12191400" cy="68191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pic>
        <p:nvPicPr>
          <p:cNvPr id="212" name="" descr=""/>
          <p:cNvPicPr/>
          <p:nvPr/>
        </p:nvPicPr>
        <p:blipFill>
          <a:blip r:embed="rId1"/>
          <a:stretch/>
        </p:blipFill>
        <p:spPr>
          <a:xfrm>
            <a:off x="1229760" y="695520"/>
            <a:ext cx="12191400" cy="683820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340000"/>
        </a:gradFill>
      </p:bgPr>
    </p:bg>
    <p:spTree>
      <p:nvGrpSpPr>
        <p:cNvPr id="1" name=""/>
        <p:cNvGrpSpPr/>
        <p:nvPr/>
      </p:nvGrpSpPr>
      <p:grpSpPr>
        <a:xfrm>
          <a:off x="0" y="0"/>
          <a:ext cx="0" cy="0"/>
          <a:chOff x="0" y="0"/>
          <a:chExt cx="0" cy="0"/>
        </a:xfrm>
      </p:grpSpPr>
      <p:sp>
        <p:nvSpPr>
          <p:cNvPr id="21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Cambria"/>
              </a:rPr>
              <a:t>Tools used for Backend development</a:t>
            </a:r>
            <a:endParaRPr b="0" lang="en-IN" sz="4400" spc="-1" strike="noStrike">
              <a:solidFill>
                <a:srgbClr val="000000"/>
              </a:solidFill>
              <a:latin typeface="Cambria"/>
            </a:endParaRPr>
          </a:p>
        </p:txBody>
      </p:sp>
      <p:sp>
        <p:nvSpPr>
          <p:cNvPr id="21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1" lang="en-IN" sz="3200" spc="-1" strike="noStrike">
                <a:solidFill>
                  <a:srgbClr val="000000"/>
                </a:solidFill>
                <a:latin typeface="Cambria"/>
              </a:rPr>
              <a:t>Node.js:</a:t>
            </a:r>
            <a:r>
              <a:rPr b="0" lang="en-IN" sz="3200" spc="-1" strike="noStrike">
                <a:solidFill>
                  <a:srgbClr val="000000"/>
                </a:solidFill>
                <a:latin typeface="Cambria"/>
              </a:rPr>
              <a:t> Node.js is a cross-platform, open-source server environment that can run on Windows, Linux, Unix, macOS, and more. Node.js is a back-end JavaScript runtime environment, runs on the V8 JavaScript engine, and executes JavaScript code outside a web browser.</a:t>
            </a:r>
            <a:endParaRPr b="0" lang="en-IN" sz="3200" spc="-1" strike="noStrike">
              <a:solidFill>
                <a:srgbClr val="000000"/>
              </a:solidFill>
              <a:latin typeface="Cambria"/>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6" name="Image 0" descr="preencoded.png"/>
          <p:cNvPicPr/>
          <p:nvPr/>
        </p:nvPicPr>
        <p:blipFill>
          <a:blip r:embed="rId1"/>
          <a:stretch/>
        </p:blipFill>
        <p:spPr>
          <a:xfrm>
            <a:off x="0" y="0"/>
            <a:ext cx="14629320" cy="8228520"/>
          </a:xfrm>
          <a:prstGeom prst="rect">
            <a:avLst/>
          </a:prstGeom>
          <a:ln w="0">
            <a:noFill/>
          </a:ln>
        </p:spPr>
      </p:pic>
      <p:sp>
        <p:nvSpPr>
          <p:cNvPr id="57" name="Shape 0"/>
          <p:cNvSpPr/>
          <p:nvPr/>
        </p:nvSpPr>
        <p:spPr>
          <a:xfrm>
            <a:off x="0" y="0"/>
            <a:ext cx="14629320" cy="8906760"/>
          </a:xfrm>
          <a:prstGeom prst="rect">
            <a:avLst/>
          </a:prstGeom>
          <a:solidFill>
            <a:srgbClr val="ffffff">
              <a:alpha val="75000"/>
            </a:srgbClr>
          </a:solidFill>
          <a:ln w="9644">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58" name="Text 1"/>
          <p:cNvSpPr/>
          <p:nvPr/>
        </p:nvSpPr>
        <p:spPr>
          <a:xfrm>
            <a:off x="3621240" y="427680"/>
            <a:ext cx="3109680" cy="484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3827"/>
              </a:lnSpc>
              <a:tabLst>
                <a:tab algn="l" pos="0"/>
              </a:tabLst>
            </a:pPr>
            <a:r>
              <a:rPr b="1" lang="en-US" sz="3060" spc="-1" strike="noStrike">
                <a:solidFill>
                  <a:srgbClr val="000000"/>
                </a:solidFill>
                <a:latin typeface="p22-mackinac-pro"/>
                <a:ea typeface="p22-mackinac-pro"/>
              </a:rPr>
              <a:t>Introduction</a:t>
            </a:r>
            <a:endParaRPr b="0" lang="en-IN" sz="3060" spc="-1" strike="noStrike">
              <a:solidFill>
                <a:srgbClr val="000000"/>
              </a:solidFill>
              <a:latin typeface="Cambria"/>
            </a:endParaRPr>
          </a:p>
        </p:txBody>
      </p:sp>
      <p:pic>
        <p:nvPicPr>
          <p:cNvPr id="59" name="Image 1" descr="preencoded.png"/>
          <p:cNvPicPr/>
          <p:nvPr/>
        </p:nvPicPr>
        <p:blipFill>
          <a:blip r:embed="rId2"/>
          <a:stretch/>
        </p:blipFill>
        <p:spPr>
          <a:xfrm>
            <a:off x="3621240" y="1224720"/>
            <a:ext cx="2306160" cy="1424880"/>
          </a:xfrm>
          <a:prstGeom prst="rect">
            <a:avLst/>
          </a:prstGeom>
          <a:ln w="0">
            <a:noFill/>
          </a:ln>
        </p:spPr>
      </p:pic>
      <p:sp>
        <p:nvSpPr>
          <p:cNvPr id="60" name="Text 2"/>
          <p:cNvSpPr/>
          <p:nvPr/>
        </p:nvSpPr>
        <p:spPr>
          <a:xfrm>
            <a:off x="3621240" y="284472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000000"/>
                </a:solidFill>
                <a:latin typeface="p22-mackinac-pro"/>
                <a:ea typeface="p22-mackinac-pro"/>
              </a:rPr>
              <a:t>Target Audience</a:t>
            </a:r>
            <a:endParaRPr b="0" lang="en-IN" sz="1530" spc="-1" strike="noStrike">
              <a:solidFill>
                <a:srgbClr val="000000"/>
              </a:solidFill>
              <a:latin typeface="Cambria"/>
            </a:endParaRPr>
          </a:p>
        </p:txBody>
      </p:sp>
      <p:sp>
        <p:nvSpPr>
          <p:cNvPr id="61" name="Text 3"/>
          <p:cNvSpPr/>
          <p:nvPr/>
        </p:nvSpPr>
        <p:spPr>
          <a:xfrm>
            <a:off x="3621240" y="3243240"/>
            <a:ext cx="2306160" cy="99396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Our website targets the student body, faculty, and small business owners in and around VIT Bhopal University.</a:t>
            </a:r>
            <a:endParaRPr b="0" lang="en-IN" sz="1220" spc="-1" strike="noStrike">
              <a:solidFill>
                <a:srgbClr val="000000"/>
              </a:solidFill>
              <a:latin typeface="Cambria"/>
            </a:endParaRPr>
          </a:p>
        </p:txBody>
      </p:sp>
      <p:pic>
        <p:nvPicPr>
          <p:cNvPr id="62" name="Image 2" descr="preencoded.png"/>
          <p:cNvPicPr/>
          <p:nvPr/>
        </p:nvPicPr>
        <p:blipFill>
          <a:blip r:embed="rId3"/>
          <a:stretch/>
        </p:blipFill>
        <p:spPr>
          <a:xfrm>
            <a:off x="6161760" y="1224720"/>
            <a:ext cx="2306160" cy="1424880"/>
          </a:xfrm>
          <a:prstGeom prst="rect">
            <a:avLst/>
          </a:prstGeom>
          <a:ln w="0">
            <a:noFill/>
          </a:ln>
        </p:spPr>
      </p:pic>
      <p:sp>
        <p:nvSpPr>
          <p:cNvPr id="63" name="Text 4"/>
          <p:cNvSpPr/>
          <p:nvPr/>
        </p:nvSpPr>
        <p:spPr>
          <a:xfrm>
            <a:off x="6161760" y="284472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000000"/>
                </a:solidFill>
                <a:latin typeface="p22-mackinac-pro"/>
                <a:ea typeface="p22-mackinac-pro"/>
              </a:rPr>
              <a:t>Features</a:t>
            </a:r>
            <a:endParaRPr b="0" lang="en-IN" sz="1530" spc="-1" strike="noStrike">
              <a:solidFill>
                <a:srgbClr val="000000"/>
              </a:solidFill>
              <a:latin typeface="Cambria"/>
            </a:endParaRPr>
          </a:p>
        </p:txBody>
      </p:sp>
      <p:sp>
        <p:nvSpPr>
          <p:cNvPr id="64" name="Text 5"/>
          <p:cNvSpPr/>
          <p:nvPr/>
        </p:nvSpPr>
        <p:spPr>
          <a:xfrm>
            <a:off x="6161760" y="3243240"/>
            <a:ext cx="2306160" cy="173988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Along with the supply chain management solution, our website provides healthy product options like fruits and medicine and offers the convenience of food items like chocolate and chips.</a:t>
            </a:r>
            <a:endParaRPr b="0" lang="en-IN" sz="1220" spc="-1" strike="noStrike">
              <a:solidFill>
                <a:srgbClr val="000000"/>
              </a:solidFill>
              <a:latin typeface="Cambria"/>
            </a:endParaRPr>
          </a:p>
        </p:txBody>
      </p:sp>
      <p:pic>
        <p:nvPicPr>
          <p:cNvPr id="65" name="Image 3" descr="preencoded.png"/>
          <p:cNvPicPr/>
          <p:nvPr/>
        </p:nvPicPr>
        <p:blipFill>
          <a:blip r:embed="rId4"/>
          <a:stretch/>
        </p:blipFill>
        <p:spPr>
          <a:xfrm>
            <a:off x="8701920" y="1224720"/>
            <a:ext cx="2306160" cy="1424880"/>
          </a:xfrm>
          <a:prstGeom prst="rect">
            <a:avLst/>
          </a:prstGeom>
          <a:ln w="0">
            <a:noFill/>
          </a:ln>
        </p:spPr>
      </p:pic>
      <p:sp>
        <p:nvSpPr>
          <p:cNvPr id="66" name="Text 6"/>
          <p:cNvSpPr/>
          <p:nvPr/>
        </p:nvSpPr>
        <p:spPr>
          <a:xfrm>
            <a:off x="8701920" y="284472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000000"/>
                </a:solidFill>
                <a:latin typeface="p22-mackinac-pro"/>
                <a:ea typeface="p22-mackinac-pro"/>
              </a:rPr>
              <a:t>Technology</a:t>
            </a:r>
            <a:endParaRPr b="0" lang="en-IN" sz="1530" spc="-1" strike="noStrike">
              <a:solidFill>
                <a:srgbClr val="000000"/>
              </a:solidFill>
              <a:latin typeface="Cambria"/>
            </a:endParaRPr>
          </a:p>
        </p:txBody>
      </p:sp>
      <p:sp>
        <p:nvSpPr>
          <p:cNvPr id="67" name="Text 7"/>
          <p:cNvSpPr/>
          <p:nvPr/>
        </p:nvSpPr>
        <p:spPr>
          <a:xfrm>
            <a:off x="8701920" y="3243240"/>
            <a:ext cx="2306160" cy="149112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Our website uses a responsive design that is built using ReactJS, MongoDB, and Razorpay to ensure smooth user experience and payment integration.</a:t>
            </a:r>
            <a:endParaRPr b="0" lang="en-IN" sz="1220" spc="-1" strike="noStrike">
              <a:solidFill>
                <a:srgbClr val="000000"/>
              </a:solidFill>
              <a:latin typeface="Cambria"/>
            </a:endParaRPr>
          </a:p>
        </p:txBody>
      </p:sp>
      <p:pic>
        <p:nvPicPr>
          <p:cNvPr id="68" name="Image 4" descr="preencoded.png"/>
          <p:cNvPicPr/>
          <p:nvPr/>
        </p:nvPicPr>
        <p:blipFill>
          <a:blip r:embed="rId5"/>
          <a:stretch/>
        </p:blipFill>
        <p:spPr>
          <a:xfrm>
            <a:off x="3621240" y="5217840"/>
            <a:ext cx="2306160" cy="1424880"/>
          </a:xfrm>
          <a:prstGeom prst="rect">
            <a:avLst/>
          </a:prstGeom>
          <a:ln w="0">
            <a:noFill/>
          </a:ln>
        </p:spPr>
      </p:pic>
      <p:sp>
        <p:nvSpPr>
          <p:cNvPr id="69" name="Text 8"/>
          <p:cNvSpPr/>
          <p:nvPr/>
        </p:nvSpPr>
        <p:spPr>
          <a:xfrm>
            <a:off x="3621240" y="683784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000000"/>
                </a:solidFill>
                <a:latin typeface="p22-mackinac-pro"/>
                <a:ea typeface="p22-mackinac-pro"/>
              </a:rPr>
              <a:t>Tools</a:t>
            </a:r>
            <a:endParaRPr b="0" lang="en-IN" sz="1530" spc="-1" strike="noStrike">
              <a:solidFill>
                <a:srgbClr val="000000"/>
              </a:solidFill>
              <a:latin typeface="Cambria"/>
            </a:endParaRPr>
          </a:p>
        </p:txBody>
      </p:sp>
      <p:sp>
        <p:nvSpPr>
          <p:cNvPr id="70" name="Text 9"/>
          <p:cNvSpPr/>
          <p:nvPr/>
        </p:nvSpPr>
        <p:spPr>
          <a:xfrm>
            <a:off x="3621240" y="7236360"/>
            <a:ext cx="2306160" cy="124236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Bootstrap/TailwindCSS is used to implement a responsive design with efficient CSS and HTML, and Git for version control management.</a:t>
            </a:r>
            <a:endParaRPr b="0" lang="en-IN" sz="1220" spc="-1" strike="noStrike">
              <a:solidFill>
                <a:srgbClr val="000000"/>
              </a:solidFill>
              <a:latin typeface="Cambria"/>
            </a:endParaRPr>
          </a:p>
        </p:txBody>
      </p:sp>
      <p:pic>
        <p:nvPicPr>
          <p:cNvPr id="71" name="Image 5" descr="preencoded.png">
            <a:hlinkClick r:id="rId6"/>
          </p:cNvPr>
          <p:cNvPicPr/>
          <p:nvPr/>
        </p:nvPicPr>
        <p:blipFill>
          <a:blip r:embed="rId7"/>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ee6ef"/>
            </a:gs>
            <a:gs pos="50000">
              <a:srgbClr val="b4c7dc"/>
            </a:gs>
            <a:gs pos="100000">
              <a:srgbClr val="dee6ef"/>
            </a:gs>
          </a:gsLst>
          <a:lin ang="5400000"/>
        </a:gradFill>
      </p:bgPr>
    </p:bg>
    <p:spTree>
      <p:nvGrpSpPr>
        <p:cNvPr id="1" name=""/>
        <p:cNvGrpSpPr/>
        <p:nvPr/>
      </p:nvGrpSpPr>
      <p:grpSpPr>
        <a:xfrm>
          <a:off x="0" y="0"/>
          <a:ext cx="0" cy="0"/>
          <a:chOff x="0" y="0"/>
          <a:chExt cx="0" cy="0"/>
        </a:xfrm>
      </p:grpSpPr>
      <p:pic>
        <p:nvPicPr>
          <p:cNvPr id="215" name="" descr=""/>
          <p:cNvPicPr/>
          <p:nvPr/>
        </p:nvPicPr>
        <p:blipFill>
          <a:blip r:embed="rId1"/>
          <a:stretch/>
        </p:blipFill>
        <p:spPr>
          <a:xfrm>
            <a:off x="1308960" y="1260720"/>
            <a:ext cx="12191040" cy="6479280"/>
          </a:xfrm>
          <a:prstGeom prst="rect">
            <a:avLst/>
          </a:prstGeom>
          <a:ln w="0">
            <a:noFill/>
          </a:ln>
        </p:spPr>
      </p:pic>
      <p:sp>
        <p:nvSpPr>
          <p:cNvPr id="216" name=""/>
          <p:cNvSpPr/>
          <p:nvPr/>
        </p:nvSpPr>
        <p:spPr>
          <a:xfrm>
            <a:off x="4500720" y="360000"/>
            <a:ext cx="5759280" cy="539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IN" sz="2200" spc="-1" strike="noStrike">
                <a:solidFill>
                  <a:srgbClr val="000000"/>
                </a:solidFill>
                <a:latin typeface="Arial"/>
              </a:rPr>
              <a:t>Firebase for Database Management</a:t>
            </a:r>
            <a:endParaRPr b="0" lang="en-IN" sz="2200" spc="-1" strike="noStrike">
              <a:solidFill>
                <a:srgbClr val="000000"/>
              </a:solidFill>
              <a:latin typeface="Cambria"/>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ffffff"/>
            </a:gs>
            <a:gs pos="50000">
              <a:srgbClr val="b4c7dc"/>
            </a:gs>
            <a:gs pos="100000">
              <a:srgbClr val="ffffff"/>
            </a:gs>
          </a:gsLst>
          <a:lin ang="5400000"/>
        </a:gradFill>
      </p:bgPr>
    </p:bg>
    <p:spTree>
      <p:nvGrpSpPr>
        <p:cNvPr id="1" name=""/>
        <p:cNvGrpSpPr/>
        <p:nvPr/>
      </p:nvGrpSpPr>
      <p:grpSpPr>
        <a:xfrm>
          <a:off x="0" y="0"/>
          <a:ext cx="0" cy="0"/>
          <a:chOff x="0" y="0"/>
          <a:chExt cx="0" cy="0"/>
        </a:xfrm>
      </p:grpSpPr>
      <p:sp>
        <p:nvSpPr>
          <p:cNvPr id="217" name="PlaceHolder 1"/>
          <p:cNvSpPr>
            <a:spLocks noGrp="1"/>
          </p:cNvSpPr>
          <p:nvPr>
            <p:ph type="title"/>
          </p:nvPr>
        </p:nvSpPr>
        <p:spPr>
          <a:xfrm>
            <a:off x="731520" y="18000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Cambria"/>
              </a:rPr>
              <a:t>Firebase</a:t>
            </a:r>
            <a:endParaRPr b="0" lang="en-IN" sz="4400" spc="-1" strike="noStrike">
              <a:solidFill>
                <a:srgbClr val="000000"/>
              </a:solidFill>
              <a:latin typeface="Cambria"/>
            </a:endParaRPr>
          </a:p>
        </p:txBody>
      </p:sp>
      <p:sp>
        <p:nvSpPr>
          <p:cNvPr id="218" name="PlaceHolder 2"/>
          <p:cNvSpPr>
            <a:spLocks noGrp="1"/>
          </p:cNvSpPr>
          <p:nvPr>
            <p:ph type="subTitle"/>
          </p:nvPr>
        </p:nvSpPr>
        <p:spPr>
          <a:xfrm>
            <a:off x="731520" y="1550520"/>
            <a:ext cx="4668480" cy="5247360"/>
          </a:xfrm>
          <a:prstGeom prst="rect">
            <a:avLst/>
          </a:prstGeom>
          <a:noFill/>
          <a:ln w="0">
            <a:noFill/>
          </a:ln>
        </p:spPr>
        <p:txBody>
          <a:bodyPr lIns="0" rIns="0" tIns="0" bIns="0" anchor="ctr">
            <a:noAutofit/>
          </a:bodyPr>
          <a:p>
            <a:pPr indent="0">
              <a:buNone/>
            </a:pPr>
            <a:r>
              <a:rPr b="0" lang="en-IN" sz="3200" spc="-1" strike="noStrike">
                <a:solidFill>
                  <a:srgbClr val="000000"/>
                </a:solidFill>
                <a:latin typeface="Cambria"/>
              </a:rPr>
              <a:t>Firebase Authentication is a service provided by Google Firebase that enables developers to add user authentication to their web applications easily we are using firebase authentication system to help user login or sign up to his/her account in our website.</a:t>
            </a:r>
            <a:endParaRPr b="0" lang="en-IN" sz="3200" spc="-1" strike="noStrike">
              <a:solidFill>
                <a:srgbClr val="000000"/>
              </a:solidFill>
              <a:latin typeface="Cambria"/>
            </a:endParaRPr>
          </a:p>
        </p:txBody>
      </p:sp>
      <p:pic>
        <p:nvPicPr>
          <p:cNvPr id="219" name="" descr=""/>
          <p:cNvPicPr/>
          <p:nvPr/>
        </p:nvPicPr>
        <p:blipFill>
          <a:blip r:embed="rId1"/>
          <a:stretch/>
        </p:blipFill>
        <p:spPr>
          <a:xfrm>
            <a:off x="6122160" y="2340000"/>
            <a:ext cx="8097840" cy="367344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0" name="Image 0" descr="preencoded.png"/>
          <p:cNvPicPr/>
          <p:nvPr/>
        </p:nvPicPr>
        <p:blipFill>
          <a:blip r:embed="rId1"/>
          <a:stretch/>
        </p:blipFill>
        <p:spPr>
          <a:xfrm>
            <a:off x="0" y="0"/>
            <a:ext cx="14629320" cy="8228520"/>
          </a:xfrm>
          <a:prstGeom prst="rect">
            <a:avLst/>
          </a:prstGeom>
          <a:ln w="0">
            <a:noFill/>
          </a:ln>
        </p:spPr>
      </p:pic>
      <p:sp>
        <p:nvSpPr>
          <p:cNvPr id="221" name="Shape 0"/>
          <p:cNvSpPr/>
          <p:nvPr/>
        </p:nvSpPr>
        <p:spPr>
          <a:xfrm>
            <a:off x="0" y="0"/>
            <a:ext cx="14629320" cy="822852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pic>
        <p:nvPicPr>
          <p:cNvPr id="222" name="Image 1" descr="preencoded.png"/>
          <p:cNvPicPr/>
          <p:nvPr/>
        </p:nvPicPr>
        <p:blipFill>
          <a:blip r:embed="rId2"/>
          <a:stretch/>
        </p:blipFill>
        <p:spPr>
          <a:xfrm>
            <a:off x="9144000" y="0"/>
            <a:ext cx="5485320" cy="8228520"/>
          </a:xfrm>
          <a:prstGeom prst="rect">
            <a:avLst/>
          </a:prstGeom>
          <a:ln w="0">
            <a:noFill/>
          </a:ln>
        </p:spPr>
      </p:pic>
      <p:sp>
        <p:nvSpPr>
          <p:cNvPr id="223" name="Text 1"/>
          <p:cNvSpPr/>
          <p:nvPr/>
        </p:nvSpPr>
        <p:spPr>
          <a:xfrm>
            <a:off x="833040" y="3534480"/>
            <a:ext cx="4494600" cy="5544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374"/>
              </a:lnSpc>
              <a:tabLst>
                <a:tab algn="l" pos="0"/>
              </a:tabLst>
            </a:pPr>
            <a:r>
              <a:rPr b="1" i="1" lang="en-US" sz="3500" spc="-1" strike="noStrike">
                <a:solidFill>
                  <a:srgbClr val="000000"/>
                </a:solidFill>
                <a:latin typeface="p22-mackinac-pro"/>
                <a:ea typeface="p22-mackinac-pro"/>
              </a:rPr>
              <a:t>Thanks and Regards,</a:t>
            </a:r>
            <a:endParaRPr b="0" lang="en-IN" sz="3500" spc="-1" strike="noStrike">
              <a:solidFill>
                <a:srgbClr val="000000"/>
              </a:solidFill>
              <a:latin typeface="Cambria"/>
            </a:endParaRPr>
          </a:p>
        </p:txBody>
      </p:sp>
      <p:sp>
        <p:nvSpPr>
          <p:cNvPr id="224" name="Text 2"/>
          <p:cNvSpPr/>
          <p:nvPr/>
        </p:nvSpPr>
        <p:spPr>
          <a:xfrm>
            <a:off x="833040" y="4339800"/>
            <a:ext cx="7476480" cy="3542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r>
              <a:rPr b="1" i="1" lang="en-US" sz="1750" spc="-1" strike="noStrike">
                <a:solidFill>
                  <a:srgbClr val="272525"/>
                </a:solidFill>
                <a:latin typeface="Eudoxus Sans"/>
                <a:ea typeface="Eudoxus Sans"/>
              </a:rPr>
              <a:t>~Team: V-Grub</a:t>
            </a:r>
            <a:endParaRPr b="0" lang="en-IN" sz="1750" spc="-1" strike="noStrike">
              <a:solidFill>
                <a:srgbClr val="000000"/>
              </a:solidFill>
              <a:latin typeface="Cambria"/>
            </a:endParaRPr>
          </a:p>
        </p:txBody>
      </p:sp>
      <p:pic>
        <p:nvPicPr>
          <p:cNvPr id="225" name="Image 2" descr="preencoded.png">
            <a:hlinkClick r:id="rId3"/>
          </p:cNvPr>
          <p:cNvPicPr/>
          <p:nvPr/>
        </p:nvPicPr>
        <p:blipFill>
          <a:blip r:embed="rId4"/>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2" name="Image 0" descr="preencoded.png"/>
          <p:cNvPicPr/>
          <p:nvPr/>
        </p:nvPicPr>
        <p:blipFill>
          <a:blip r:embed="rId1"/>
          <a:stretch/>
        </p:blipFill>
        <p:spPr>
          <a:xfrm>
            <a:off x="0" y="0"/>
            <a:ext cx="14629320" cy="8228520"/>
          </a:xfrm>
          <a:prstGeom prst="rect">
            <a:avLst/>
          </a:prstGeom>
          <a:ln w="0">
            <a:noFill/>
          </a:ln>
        </p:spPr>
      </p:pic>
      <p:sp>
        <p:nvSpPr>
          <p:cNvPr id="73" name="Shape 0"/>
          <p:cNvSpPr/>
          <p:nvPr/>
        </p:nvSpPr>
        <p:spPr>
          <a:xfrm>
            <a:off x="0" y="0"/>
            <a:ext cx="14629320" cy="8230320"/>
          </a:xfrm>
          <a:prstGeom prst="rect">
            <a:avLst/>
          </a:prstGeom>
          <a:solidFill>
            <a:srgbClr val="ffffff">
              <a:alpha val="75000"/>
            </a:srgbClr>
          </a:solidFill>
          <a:ln w="12740">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74" name="Text 1"/>
          <p:cNvSpPr/>
          <p:nvPr/>
        </p:nvSpPr>
        <p:spPr>
          <a:xfrm>
            <a:off x="2456280" y="562680"/>
            <a:ext cx="8030520" cy="63828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034"/>
              </a:lnSpc>
              <a:tabLst>
                <a:tab algn="l" pos="0"/>
              </a:tabLst>
            </a:pPr>
            <a:r>
              <a:rPr b="1" lang="en-US" sz="4030" spc="-1" strike="noStrike">
                <a:solidFill>
                  <a:srgbClr val="000000"/>
                </a:solidFill>
                <a:latin typeface="p22-mackinac-pro"/>
                <a:ea typeface="p22-mackinac-pro"/>
              </a:rPr>
              <a:t>Problems In The Current System</a:t>
            </a:r>
            <a:endParaRPr b="0" lang="en-IN" sz="4030" spc="-1" strike="noStrike">
              <a:solidFill>
                <a:srgbClr val="000000"/>
              </a:solidFill>
              <a:latin typeface="Cambria"/>
            </a:endParaRPr>
          </a:p>
        </p:txBody>
      </p:sp>
      <p:pic>
        <p:nvPicPr>
          <p:cNvPr id="75" name="Image 1" descr="preencoded.png"/>
          <p:cNvPicPr/>
          <p:nvPr/>
        </p:nvPicPr>
        <p:blipFill>
          <a:blip r:embed="rId2"/>
          <a:stretch/>
        </p:blipFill>
        <p:spPr>
          <a:xfrm>
            <a:off x="2456280" y="1611000"/>
            <a:ext cx="2198160" cy="1357920"/>
          </a:xfrm>
          <a:prstGeom prst="rect">
            <a:avLst/>
          </a:prstGeom>
          <a:ln w="0">
            <a:noFill/>
          </a:ln>
        </p:spPr>
      </p:pic>
      <p:sp>
        <p:nvSpPr>
          <p:cNvPr id="76" name="Text 2"/>
          <p:cNvSpPr/>
          <p:nvPr/>
        </p:nvSpPr>
        <p:spPr>
          <a:xfrm>
            <a:off x="2456280" y="3225600"/>
            <a:ext cx="2198160" cy="638280"/>
          </a:xfrm>
          <a:prstGeom prst="rect">
            <a:avLst/>
          </a:prstGeom>
          <a:noFill/>
          <a:ln w="0">
            <a:noFill/>
          </a:ln>
        </p:spPr>
        <p:style>
          <a:lnRef idx="0"/>
          <a:fillRef idx="0"/>
          <a:effectRef idx="0"/>
          <a:fontRef idx="minor"/>
        </p:style>
        <p:txBody>
          <a:bodyPr lIns="90000" rIns="90000" tIns="45000" bIns="45000" anchor="t">
            <a:noAutofit/>
          </a:bodyPr>
          <a:p>
            <a:pPr defTabSz="914400">
              <a:lnSpc>
                <a:spcPts val="2517"/>
              </a:lnSpc>
              <a:tabLst>
                <a:tab algn="l" pos="0"/>
              </a:tabLst>
            </a:pPr>
            <a:r>
              <a:rPr b="1" lang="en-US" sz="2020" spc="-1" strike="noStrike">
                <a:solidFill>
                  <a:srgbClr val="000000"/>
                </a:solidFill>
                <a:latin typeface="p22-mackinac-pro"/>
                <a:ea typeface="p22-mackinac-pro"/>
              </a:rPr>
              <a:t>Problem Statement</a:t>
            </a:r>
            <a:endParaRPr b="0" lang="en-IN" sz="2020" spc="-1" strike="noStrike">
              <a:solidFill>
                <a:srgbClr val="000000"/>
              </a:solidFill>
              <a:latin typeface="Cambria"/>
            </a:endParaRPr>
          </a:p>
        </p:txBody>
      </p:sp>
      <p:sp>
        <p:nvSpPr>
          <p:cNvPr id="77" name="Text 3"/>
          <p:cNvSpPr/>
          <p:nvPr/>
        </p:nvSpPr>
        <p:spPr>
          <a:xfrm>
            <a:off x="2456280" y="4069800"/>
            <a:ext cx="2198160" cy="3597840"/>
          </a:xfrm>
          <a:prstGeom prst="rect">
            <a:avLst/>
          </a:prstGeom>
          <a:noFill/>
          <a:ln w="0">
            <a:noFill/>
          </a:ln>
        </p:spPr>
        <p:style>
          <a:lnRef idx="0"/>
          <a:fillRef idx="0"/>
          <a:effectRef idx="0"/>
          <a:fontRef idx="minor"/>
        </p:style>
        <p:txBody>
          <a:bodyPr lIns="90000" rIns="90000" tIns="45000" bIns="45000" anchor="t">
            <a:noAutofit/>
          </a:bodyPr>
          <a:p>
            <a:pPr defTabSz="914400">
              <a:lnSpc>
                <a:spcPts val="2577"/>
              </a:lnSpc>
              <a:tabLst>
                <a:tab algn="l" pos="0"/>
              </a:tabLst>
            </a:pPr>
            <a:r>
              <a:rPr b="0" lang="en-US" sz="1610" spc="-1" strike="noStrike">
                <a:solidFill>
                  <a:srgbClr val="272525"/>
                </a:solidFill>
                <a:latin typeface="Eudoxus Sans"/>
                <a:ea typeface="Eudoxus Sans"/>
              </a:rPr>
              <a:t>The deficiency in supply chain management at VIT Bhopal University leads to a critical absence of late-night eateries, a pressing need for nocturnal students that remains unmet within the campus.</a:t>
            </a:r>
            <a:endParaRPr b="0" lang="en-IN" sz="1610" spc="-1" strike="noStrike">
              <a:solidFill>
                <a:srgbClr val="000000"/>
              </a:solidFill>
              <a:latin typeface="Cambria"/>
            </a:endParaRPr>
          </a:p>
        </p:txBody>
      </p:sp>
      <p:pic>
        <p:nvPicPr>
          <p:cNvPr id="78" name="Image 2" descr="preencoded.png"/>
          <p:cNvPicPr/>
          <p:nvPr/>
        </p:nvPicPr>
        <p:blipFill>
          <a:blip r:embed="rId3"/>
          <a:stretch/>
        </p:blipFill>
        <p:spPr>
          <a:xfrm>
            <a:off x="4962240" y="1611000"/>
            <a:ext cx="2198160" cy="1358280"/>
          </a:xfrm>
          <a:prstGeom prst="rect">
            <a:avLst/>
          </a:prstGeom>
          <a:ln w="0">
            <a:noFill/>
          </a:ln>
        </p:spPr>
      </p:pic>
      <p:sp>
        <p:nvSpPr>
          <p:cNvPr id="79" name="Text 4"/>
          <p:cNvSpPr/>
          <p:nvPr/>
        </p:nvSpPr>
        <p:spPr>
          <a:xfrm>
            <a:off x="4962240" y="3225960"/>
            <a:ext cx="2044800" cy="3186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17"/>
              </a:lnSpc>
              <a:tabLst>
                <a:tab algn="l" pos="0"/>
              </a:tabLst>
            </a:pPr>
            <a:r>
              <a:rPr b="1" lang="en-US" sz="2020" spc="-1" strike="noStrike">
                <a:solidFill>
                  <a:srgbClr val="000000"/>
                </a:solidFill>
                <a:latin typeface="p22-mackinac-pro"/>
                <a:ea typeface="p22-mackinac-pro"/>
              </a:rPr>
              <a:t>Solution </a:t>
            </a:r>
            <a:endParaRPr b="0" lang="en-IN" sz="2020" spc="-1" strike="noStrike">
              <a:solidFill>
                <a:srgbClr val="000000"/>
              </a:solidFill>
              <a:latin typeface="Cambria"/>
            </a:endParaRPr>
          </a:p>
        </p:txBody>
      </p:sp>
      <p:sp>
        <p:nvSpPr>
          <p:cNvPr id="80" name="Text 5"/>
          <p:cNvSpPr/>
          <p:nvPr/>
        </p:nvSpPr>
        <p:spPr>
          <a:xfrm>
            <a:off x="4962240" y="3750120"/>
            <a:ext cx="2198160" cy="3270600"/>
          </a:xfrm>
          <a:prstGeom prst="rect">
            <a:avLst/>
          </a:prstGeom>
          <a:noFill/>
          <a:ln w="0">
            <a:noFill/>
          </a:ln>
        </p:spPr>
        <p:style>
          <a:lnRef idx="0"/>
          <a:fillRef idx="0"/>
          <a:effectRef idx="0"/>
          <a:fontRef idx="minor"/>
        </p:style>
        <p:txBody>
          <a:bodyPr lIns="90000" rIns="90000" tIns="45000" bIns="45000" anchor="t">
            <a:noAutofit/>
          </a:bodyPr>
          <a:p>
            <a:pPr defTabSz="914400">
              <a:lnSpc>
                <a:spcPts val="2577"/>
              </a:lnSpc>
              <a:tabLst>
                <a:tab algn="l" pos="0"/>
              </a:tabLst>
            </a:pPr>
            <a:r>
              <a:rPr b="0" lang="en-US" sz="1610" spc="-1" strike="noStrike">
                <a:solidFill>
                  <a:srgbClr val="272525"/>
                </a:solidFill>
                <a:latin typeface="Eudoxus Sans"/>
                <a:ea typeface="Eudoxus Sans"/>
              </a:rPr>
              <a:t>Our website offers VIT Bhopal College students a 24/7 solution by providing a variety of food options, including healthy choices like fruits and dry fruits, to cater to their late-night cravings.</a:t>
            </a:r>
            <a:endParaRPr b="0" lang="en-IN" sz="1610" spc="-1" strike="noStrike">
              <a:solidFill>
                <a:srgbClr val="000000"/>
              </a:solidFill>
              <a:latin typeface="Cambria"/>
            </a:endParaRPr>
          </a:p>
        </p:txBody>
      </p:sp>
      <p:pic>
        <p:nvPicPr>
          <p:cNvPr id="81" name="Image 3" descr="preencoded.png"/>
          <p:cNvPicPr/>
          <p:nvPr/>
        </p:nvPicPr>
        <p:blipFill>
          <a:blip r:embed="rId4"/>
          <a:stretch/>
        </p:blipFill>
        <p:spPr>
          <a:xfrm>
            <a:off x="7468560" y="1611000"/>
            <a:ext cx="2198160" cy="1358280"/>
          </a:xfrm>
          <a:prstGeom prst="rect">
            <a:avLst/>
          </a:prstGeom>
          <a:ln w="0">
            <a:noFill/>
          </a:ln>
        </p:spPr>
      </p:pic>
      <p:sp>
        <p:nvSpPr>
          <p:cNvPr id="82" name="Text 6"/>
          <p:cNvSpPr/>
          <p:nvPr/>
        </p:nvSpPr>
        <p:spPr>
          <a:xfrm>
            <a:off x="7468560" y="3225960"/>
            <a:ext cx="2198160" cy="638280"/>
          </a:xfrm>
          <a:prstGeom prst="rect">
            <a:avLst/>
          </a:prstGeom>
          <a:noFill/>
          <a:ln w="0">
            <a:noFill/>
          </a:ln>
        </p:spPr>
        <p:style>
          <a:lnRef idx="0"/>
          <a:fillRef idx="0"/>
          <a:effectRef idx="0"/>
          <a:fontRef idx="minor"/>
        </p:style>
        <p:txBody>
          <a:bodyPr lIns="90000" rIns="90000" tIns="45000" bIns="45000" anchor="t">
            <a:noAutofit/>
          </a:bodyPr>
          <a:p>
            <a:pPr defTabSz="914400">
              <a:lnSpc>
                <a:spcPts val="2517"/>
              </a:lnSpc>
              <a:tabLst>
                <a:tab algn="l" pos="0"/>
              </a:tabLst>
            </a:pPr>
            <a:r>
              <a:rPr b="1" lang="en-US" sz="2020" spc="-1" strike="noStrike">
                <a:solidFill>
                  <a:srgbClr val="000000"/>
                </a:solidFill>
                <a:latin typeface="p22-mackinac-pro"/>
                <a:ea typeface="p22-mackinac-pro"/>
              </a:rPr>
              <a:t>Problem - Cash Management</a:t>
            </a:r>
            <a:endParaRPr b="0" lang="en-IN" sz="2020" spc="-1" strike="noStrike">
              <a:solidFill>
                <a:srgbClr val="000000"/>
              </a:solidFill>
              <a:latin typeface="Cambria"/>
            </a:endParaRPr>
          </a:p>
        </p:txBody>
      </p:sp>
      <p:sp>
        <p:nvSpPr>
          <p:cNvPr id="83" name="Text 7"/>
          <p:cNvSpPr/>
          <p:nvPr/>
        </p:nvSpPr>
        <p:spPr>
          <a:xfrm>
            <a:off x="7468560" y="4069800"/>
            <a:ext cx="2198160" cy="2289240"/>
          </a:xfrm>
          <a:prstGeom prst="rect">
            <a:avLst/>
          </a:prstGeom>
          <a:noFill/>
          <a:ln w="0">
            <a:noFill/>
          </a:ln>
        </p:spPr>
        <p:style>
          <a:lnRef idx="0"/>
          <a:fillRef idx="0"/>
          <a:effectRef idx="0"/>
          <a:fontRef idx="minor"/>
        </p:style>
        <p:txBody>
          <a:bodyPr lIns="90000" rIns="90000" tIns="45000" bIns="45000" anchor="t">
            <a:noAutofit/>
          </a:bodyPr>
          <a:p>
            <a:pPr defTabSz="914400">
              <a:lnSpc>
                <a:spcPts val="2577"/>
              </a:lnSpc>
              <a:tabLst>
                <a:tab algn="l" pos="0"/>
              </a:tabLst>
            </a:pPr>
            <a:r>
              <a:rPr b="0" lang="en-US" sz="1610" spc="-1" strike="noStrike">
                <a:solidFill>
                  <a:srgbClr val="272525"/>
                </a:solidFill>
                <a:latin typeface="Eudoxus Sans"/>
                <a:ea typeface="Eudoxus Sans"/>
              </a:rPr>
              <a:t>The old-fashioned cash transactions at the university premises often lead to hassle and confusion due to high number of transactions.</a:t>
            </a:r>
            <a:endParaRPr b="0" lang="en-IN" sz="1610" spc="-1" strike="noStrike">
              <a:solidFill>
                <a:srgbClr val="000000"/>
              </a:solidFill>
              <a:latin typeface="Cambria"/>
            </a:endParaRPr>
          </a:p>
        </p:txBody>
      </p:sp>
      <p:pic>
        <p:nvPicPr>
          <p:cNvPr id="84" name="Image 4" descr="preencoded.png"/>
          <p:cNvPicPr/>
          <p:nvPr/>
        </p:nvPicPr>
        <p:blipFill>
          <a:blip r:embed="rId5"/>
          <a:stretch/>
        </p:blipFill>
        <p:spPr>
          <a:xfrm>
            <a:off x="9974520" y="1611000"/>
            <a:ext cx="2198160" cy="1358280"/>
          </a:xfrm>
          <a:prstGeom prst="rect">
            <a:avLst/>
          </a:prstGeom>
          <a:ln w="0">
            <a:noFill/>
          </a:ln>
        </p:spPr>
      </p:pic>
      <p:sp>
        <p:nvSpPr>
          <p:cNvPr id="85" name="Text 8"/>
          <p:cNvSpPr/>
          <p:nvPr/>
        </p:nvSpPr>
        <p:spPr>
          <a:xfrm>
            <a:off x="9974520" y="3225960"/>
            <a:ext cx="2198160" cy="957960"/>
          </a:xfrm>
          <a:prstGeom prst="rect">
            <a:avLst/>
          </a:prstGeom>
          <a:noFill/>
          <a:ln w="0">
            <a:noFill/>
          </a:ln>
        </p:spPr>
        <p:style>
          <a:lnRef idx="0"/>
          <a:fillRef idx="0"/>
          <a:effectRef idx="0"/>
          <a:fontRef idx="minor"/>
        </p:style>
        <p:txBody>
          <a:bodyPr lIns="90000" rIns="90000" tIns="45000" bIns="45000" anchor="t">
            <a:noAutofit/>
          </a:bodyPr>
          <a:p>
            <a:pPr defTabSz="914400">
              <a:lnSpc>
                <a:spcPts val="2517"/>
              </a:lnSpc>
              <a:tabLst>
                <a:tab algn="l" pos="0"/>
              </a:tabLst>
            </a:pPr>
            <a:r>
              <a:rPr b="1" lang="en-US" sz="2020" spc="-1" strike="noStrike">
                <a:solidFill>
                  <a:srgbClr val="000000"/>
                </a:solidFill>
                <a:latin typeface="p22-mackinac-pro"/>
                <a:ea typeface="p22-mackinac-pro"/>
              </a:rPr>
              <a:t>Solution - Online Payment Integration</a:t>
            </a:r>
            <a:endParaRPr b="0" lang="en-IN" sz="2020" spc="-1" strike="noStrike">
              <a:solidFill>
                <a:srgbClr val="000000"/>
              </a:solidFill>
              <a:latin typeface="Cambria"/>
            </a:endParaRPr>
          </a:p>
        </p:txBody>
      </p:sp>
      <p:sp>
        <p:nvSpPr>
          <p:cNvPr id="86" name="Text 9"/>
          <p:cNvSpPr/>
          <p:nvPr/>
        </p:nvSpPr>
        <p:spPr>
          <a:xfrm>
            <a:off x="9974520" y="4389480"/>
            <a:ext cx="2198160" cy="2289240"/>
          </a:xfrm>
          <a:prstGeom prst="rect">
            <a:avLst/>
          </a:prstGeom>
          <a:noFill/>
          <a:ln w="0">
            <a:noFill/>
          </a:ln>
        </p:spPr>
        <p:style>
          <a:lnRef idx="0"/>
          <a:fillRef idx="0"/>
          <a:effectRef idx="0"/>
          <a:fontRef idx="minor"/>
        </p:style>
        <p:txBody>
          <a:bodyPr lIns="90000" rIns="90000" tIns="45000" bIns="45000" anchor="t">
            <a:noAutofit/>
          </a:bodyPr>
          <a:p>
            <a:pPr defTabSz="914400">
              <a:lnSpc>
                <a:spcPts val="2577"/>
              </a:lnSpc>
              <a:tabLst>
                <a:tab algn="l" pos="0"/>
              </a:tabLst>
            </a:pPr>
            <a:r>
              <a:rPr b="0" lang="en-US" sz="1610" spc="-1" strike="noStrike">
                <a:solidFill>
                  <a:srgbClr val="272525"/>
                </a:solidFill>
                <a:latin typeface="Eudoxus Sans"/>
                <a:ea typeface="Eudoxus Sans"/>
              </a:rPr>
              <a:t>The e-commerce site allows online payment integrations with Razor Pay to ensure a safe, secure, and user-friendly payment experience.</a:t>
            </a:r>
            <a:endParaRPr b="0" lang="en-IN" sz="1610" spc="-1" strike="noStrike">
              <a:solidFill>
                <a:srgbClr val="000000"/>
              </a:solidFill>
              <a:latin typeface="Cambria"/>
            </a:endParaRPr>
          </a:p>
        </p:txBody>
      </p:sp>
      <p:pic>
        <p:nvPicPr>
          <p:cNvPr id="87" name="Image 5" descr="preencoded.png">
            <a:hlinkClick r:id="rId6"/>
          </p:cNvPr>
          <p:cNvPicPr/>
          <p:nvPr/>
        </p:nvPicPr>
        <p:blipFill>
          <a:blip r:embed="rId7"/>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8" name="Image 0" descr="preencoded.png"/>
          <p:cNvPicPr/>
          <p:nvPr/>
        </p:nvPicPr>
        <p:blipFill>
          <a:blip r:embed="rId1"/>
          <a:stretch/>
        </p:blipFill>
        <p:spPr>
          <a:xfrm>
            <a:off x="0" y="0"/>
            <a:ext cx="14629320" cy="8228520"/>
          </a:xfrm>
          <a:prstGeom prst="rect">
            <a:avLst/>
          </a:prstGeom>
          <a:ln w="0">
            <a:noFill/>
          </a:ln>
        </p:spPr>
      </p:pic>
      <p:sp>
        <p:nvSpPr>
          <p:cNvPr id="89" name="Shape 0"/>
          <p:cNvSpPr/>
          <p:nvPr/>
        </p:nvSpPr>
        <p:spPr>
          <a:xfrm>
            <a:off x="0" y="0"/>
            <a:ext cx="14629320" cy="822852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90" name="Text 1"/>
          <p:cNvSpPr/>
          <p:nvPr/>
        </p:nvSpPr>
        <p:spPr>
          <a:xfrm>
            <a:off x="2800440" y="1110600"/>
            <a:ext cx="9028800" cy="55440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4374"/>
              </a:lnSpc>
              <a:tabLst>
                <a:tab algn="l" pos="0"/>
              </a:tabLst>
            </a:pPr>
            <a:r>
              <a:rPr b="1" lang="en-US" sz="3500" spc="-1" strike="noStrike">
                <a:solidFill>
                  <a:srgbClr val="000000"/>
                </a:solidFill>
                <a:latin typeface="p22-mackinac-pro"/>
                <a:ea typeface="p22-mackinac-pro"/>
              </a:rPr>
              <a:t>Efficient Stationary Delivery for Students</a:t>
            </a:r>
            <a:endParaRPr b="0" lang="en-IN" sz="3500" spc="-1" strike="noStrike">
              <a:solidFill>
                <a:srgbClr val="000000"/>
              </a:solidFill>
              <a:latin typeface="Cambria"/>
            </a:endParaRPr>
          </a:p>
        </p:txBody>
      </p:sp>
      <p:pic>
        <p:nvPicPr>
          <p:cNvPr id="91" name="Image 1" descr="preencoded.png"/>
          <p:cNvPicPr/>
          <p:nvPr/>
        </p:nvPicPr>
        <p:blipFill>
          <a:blip r:embed="rId2"/>
          <a:stretch/>
        </p:blipFill>
        <p:spPr>
          <a:xfrm>
            <a:off x="2037960" y="2110680"/>
            <a:ext cx="3294720" cy="2035800"/>
          </a:xfrm>
          <a:prstGeom prst="rect">
            <a:avLst/>
          </a:prstGeom>
          <a:ln w="0">
            <a:noFill/>
          </a:ln>
        </p:spPr>
      </p:pic>
      <p:sp>
        <p:nvSpPr>
          <p:cNvPr id="92" name="Text 2"/>
          <p:cNvSpPr/>
          <p:nvPr/>
        </p:nvSpPr>
        <p:spPr>
          <a:xfrm>
            <a:off x="2037960" y="4425120"/>
            <a:ext cx="3294720" cy="693360"/>
          </a:xfrm>
          <a:prstGeom prst="rect">
            <a:avLst/>
          </a:prstGeom>
          <a:noFill/>
          <a:ln w="0">
            <a:noFill/>
          </a:ln>
        </p:spPr>
        <p:style>
          <a:lnRef idx="0"/>
          <a:fillRef idx="0"/>
          <a:effectRef idx="0"/>
          <a:fontRef idx="minor"/>
        </p:style>
        <p:txBody>
          <a:bodyPr lIns="90000" rIns="90000" tIns="45000" bIns="45000" anchor="t">
            <a:noAutofit/>
          </a:bodyPr>
          <a:p>
            <a:pPr defTabSz="914400">
              <a:lnSpc>
                <a:spcPts val="2733"/>
              </a:lnSpc>
              <a:tabLst>
                <a:tab algn="l" pos="0"/>
              </a:tabLst>
            </a:pPr>
            <a:r>
              <a:rPr b="1" lang="en-US" sz="2190" spc="-1" strike="noStrike">
                <a:solidFill>
                  <a:srgbClr val="000000"/>
                </a:solidFill>
                <a:latin typeface="p22-mackinac-pro"/>
                <a:ea typeface="p22-mackinac-pro"/>
              </a:rPr>
              <a:t>Problem - Limited Availability</a:t>
            </a:r>
            <a:endParaRPr b="0" lang="en-IN" sz="2190" spc="-1" strike="noStrike">
              <a:solidFill>
                <a:srgbClr val="000000"/>
              </a:solidFill>
              <a:latin typeface="Cambria"/>
            </a:endParaRPr>
          </a:p>
        </p:txBody>
      </p:sp>
      <p:sp>
        <p:nvSpPr>
          <p:cNvPr id="93" name="Text 3"/>
          <p:cNvSpPr/>
          <p:nvPr/>
        </p:nvSpPr>
        <p:spPr>
          <a:xfrm>
            <a:off x="2037960" y="5341680"/>
            <a:ext cx="3294720" cy="1420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Students often struggle to find essential stationary items like pens, pencils, and notebooks on campus.</a:t>
            </a:r>
            <a:endParaRPr b="0" lang="en-IN" sz="1750" spc="-1" strike="noStrike">
              <a:solidFill>
                <a:srgbClr val="000000"/>
              </a:solidFill>
              <a:latin typeface="Cambria"/>
            </a:endParaRPr>
          </a:p>
        </p:txBody>
      </p:sp>
      <p:pic>
        <p:nvPicPr>
          <p:cNvPr id="94" name="Image 2" descr="preencoded.png"/>
          <p:cNvPicPr/>
          <p:nvPr/>
        </p:nvPicPr>
        <p:blipFill>
          <a:blip r:embed="rId3"/>
          <a:stretch/>
        </p:blipFill>
        <p:spPr>
          <a:xfrm>
            <a:off x="5667120" y="2110680"/>
            <a:ext cx="3295080" cy="2035800"/>
          </a:xfrm>
          <a:prstGeom prst="rect">
            <a:avLst/>
          </a:prstGeom>
          <a:ln w="0">
            <a:noFill/>
          </a:ln>
        </p:spPr>
      </p:pic>
      <p:sp>
        <p:nvSpPr>
          <p:cNvPr id="95" name="Text 4"/>
          <p:cNvSpPr/>
          <p:nvPr/>
        </p:nvSpPr>
        <p:spPr>
          <a:xfrm>
            <a:off x="5667120" y="4425120"/>
            <a:ext cx="3295080" cy="693360"/>
          </a:xfrm>
          <a:prstGeom prst="rect">
            <a:avLst/>
          </a:prstGeom>
          <a:noFill/>
          <a:ln w="0">
            <a:noFill/>
          </a:ln>
        </p:spPr>
        <p:style>
          <a:lnRef idx="0"/>
          <a:fillRef idx="0"/>
          <a:effectRef idx="0"/>
          <a:fontRef idx="minor"/>
        </p:style>
        <p:txBody>
          <a:bodyPr lIns="90000" rIns="90000" tIns="45000" bIns="45000" anchor="t">
            <a:noAutofit/>
          </a:bodyPr>
          <a:p>
            <a:pPr defTabSz="914400">
              <a:lnSpc>
                <a:spcPts val="2733"/>
              </a:lnSpc>
              <a:tabLst>
                <a:tab algn="l" pos="0"/>
              </a:tabLst>
            </a:pPr>
            <a:r>
              <a:rPr b="1" lang="en-US" sz="2190" spc="-1" strike="noStrike">
                <a:solidFill>
                  <a:srgbClr val="000000"/>
                </a:solidFill>
                <a:latin typeface="p22-mackinac-pro"/>
                <a:ea typeface="p22-mackinac-pro"/>
              </a:rPr>
              <a:t>Problem - Inconvenient Store Hours</a:t>
            </a:r>
            <a:endParaRPr b="0" lang="en-IN" sz="2190" spc="-1" strike="noStrike">
              <a:solidFill>
                <a:srgbClr val="000000"/>
              </a:solidFill>
              <a:latin typeface="Cambria"/>
            </a:endParaRPr>
          </a:p>
        </p:txBody>
      </p:sp>
      <p:sp>
        <p:nvSpPr>
          <p:cNvPr id="96" name="Text 5"/>
          <p:cNvSpPr/>
          <p:nvPr/>
        </p:nvSpPr>
        <p:spPr>
          <a:xfrm>
            <a:off x="5667120" y="5341680"/>
            <a:ext cx="3295080" cy="177588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Many campus supply stores have limited hours, making it difficult for students to purchase the supplies they need.</a:t>
            </a:r>
            <a:endParaRPr b="0" lang="en-IN" sz="1750" spc="-1" strike="noStrike">
              <a:solidFill>
                <a:srgbClr val="000000"/>
              </a:solidFill>
              <a:latin typeface="Cambria"/>
            </a:endParaRPr>
          </a:p>
        </p:txBody>
      </p:sp>
      <p:pic>
        <p:nvPicPr>
          <p:cNvPr id="97" name="Image 3" descr="preencoded.png"/>
          <p:cNvPicPr/>
          <p:nvPr/>
        </p:nvPicPr>
        <p:blipFill>
          <a:blip r:embed="rId4"/>
          <a:stretch/>
        </p:blipFill>
        <p:spPr>
          <a:xfrm>
            <a:off x="9296280" y="2110680"/>
            <a:ext cx="3295080" cy="2035800"/>
          </a:xfrm>
          <a:prstGeom prst="rect">
            <a:avLst/>
          </a:prstGeom>
          <a:ln w="0">
            <a:noFill/>
          </a:ln>
        </p:spPr>
      </p:pic>
      <p:sp>
        <p:nvSpPr>
          <p:cNvPr id="98" name="Text 6"/>
          <p:cNvSpPr/>
          <p:nvPr/>
        </p:nvSpPr>
        <p:spPr>
          <a:xfrm>
            <a:off x="9296280" y="4425120"/>
            <a:ext cx="2993760" cy="3459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33"/>
              </a:lnSpc>
              <a:tabLst>
                <a:tab algn="l" pos="0"/>
              </a:tabLst>
            </a:pPr>
            <a:r>
              <a:rPr b="1" lang="en-US" sz="2190" spc="-1" strike="noStrike">
                <a:solidFill>
                  <a:srgbClr val="000000"/>
                </a:solidFill>
                <a:latin typeface="p22-mackinac-pro"/>
                <a:ea typeface="p22-mackinac-pro"/>
              </a:rPr>
              <a:t>Solution - 24/7 Access</a:t>
            </a:r>
            <a:endParaRPr b="0" lang="en-IN" sz="2190" spc="-1" strike="noStrike">
              <a:solidFill>
                <a:srgbClr val="000000"/>
              </a:solidFill>
              <a:latin typeface="Cambria"/>
            </a:endParaRPr>
          </a:p>
        </p:txBody>
      </p:sp>
      <p:sp>
        <p:nvSpPr>
          <p:cNvPr id="99" name="Text 7"/>
          <p:cNvSpPr/>
          <p:nvPr/>
        </p:nvSpPr>
        <p:spPr>
          <a:xfrm>
            <a:off x="9296280" y="4994640"/>
            <a:ext cx="3295080" cy="1420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Our online store is available 24/7, so students can order their supplies at any time that is convenient for them.</a:t>
            </a:r>
            <a:endParaRPr b="0" lang="en-IN" sz="1750" spc="-1" strike="noStrike">
              <a:solidFill>
                <a:srgbClr val="000000"/>
              </a:solidFill>
              <a:latin typeface="Cambria"/>
            </a:endParaRPr>
          </a:p>
        </p:txBody>
      </p:sp>
      <p:pic>
        <p:nvPicPr>
          <p:cNvPr id="100" name="Image 4" descr="preencoded.png">
            <a:hlinkClick r:id="rId5"/>
          </p:cNvPr>
          <p:cNvPicPr/>
          <p:nvPr/>
        </p:nvPicPr>
        <p:blipFill>
          <a:blip r:embed="rId6"/>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1" name="Image 0" descr="preencoded.png"/>
          <p:cNvPicPr/>
          <p:nvPr/>
        </p:nvPicPr>
        <p:blipFill>
          <a:blip r:embed="rId1"/>
          <a:stretch/>
        </p:blipFill>
        <p:spPr>
          <a:xfrm>
            <a:off x="0" y="0"/>
            <a:ext cx="14629320" cy="8228520"/>
          </a:xfrm>
          <a:prstGeom prst="rect">
            <a:avLst/>
          </a:prstGeom>
          <a:ln w="0">
            <a:noFill/>
          </a:ln>
        </p:spPr>
      </p:pic>
      <p:sp>
        <p:nvSpPr>
          <p:cNvPr id="102" name="Shape 0"/>
          <p:cNvSpPr/>
          <p:nvPr/>
        </p:nvSpPr>
        <p:spPr>
          <a:xfrm>
            <a:off x="0" y="0"/>
            <a:ext cx="14629320" cy="8229960"/>
          </a:xfrm>
          <a:prstGeom prst="rect">
            <a:avLst/>
          </a:prstGeom>
          <a:solidFill>
            <a:srgbClr val="ffffff">
              <a:alpha val="75000"/>
            </a:srgbClr>
          </a:solidFill>
          <a:ln w="11549">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03" name="Text 1"/>
          <p:cNvSpPr/>
          <p:nvPr/>
        </p:nvSpPr>
        <p:spPr>
          <a:xfrm>
            <a:off x="3908880" y="510480"/>
            <a:ext cx="6811200" cy="57888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4567"/>
              </a:lnSpc>
              <a:tabLst>
                <a:tab algn="l" pos="0"/>
              </a:tabLst>
            </a:pPr>
            <a:r>
              <a:rPr b="1" lang="en-US" sz="3650" spc="-1" strike="noStrike">
                <a:solidFill>
                  <a:srgbClr val="000000"/>
                </a:solidFill>
                <a:latin typeface="p22-mackinac-pro"/>
                <a:ea typeface="p22-mackinac-pro"/>
              </a:rPr>
              <a:t>Current Existing Technologies</a:t>
            </a:r>
            <a:endParaRPr b="0" lang="en-IN" sz="3650" spc="-1" strike="noStrike">
              <a:solidFill>
                <a:srgbClr val="000000"/>
              </a:solidFill>
              <a:latin typeface="Cambria"/>
            </a:endParaRPr>
          </a:p>
        </p:txBody>
      </p:sp>
      <p:pic>
        <p:nvPicPr>
          <p:cNvPr id="104" name="Image 1" descr="preencoded.png"/>
          <p:cNvPicPr/>
          <p:nvPr/>
        </p:nvPicPr>
        <p:blipFill>
          <a:blip r:embed="rId2"/>
          <a:stretch/>
        </p:blipFill>
        <p:spPr>
          <a:xfrm>
            <a:off x="5085360" y="1582200"/>
            <a:ext cx="1864800" cy="1530000"/>
          </a:xfrm>
          <a:prstGeom prst="rect">
            <a:avLst/>
          </a:prstGeom>
          <a:ln w="0">
            <a:noFill/>
          </a:ln>
        </p:spPr>
      </p:pic>
      <p:pic>
        <p:nvPicPr>
          <p:cNvPr id="105" name="Image 2" descr="preencoded.png"/>
          <p:cNvPicPr/>
          <p:nvPr/>
        </p:nvPicPr>
        <p:blipFill>
          <a:blip r:embed="rId3"/>
          <a:stretch/>
        </p:blipFill>
        <p:spPr>
          <a:xfrm>
            <a:off x="7099560" y="1582200"/>
            <a:ext cx="2288520" cy="1530000"/>
          </a:xfrm>
          <a:prstGeom prst="rect">
            <a:avLst/>
          </a:prstGeom>
          <a:ln w="0">
            <a:noFill/>
          </a:ln>
        </p:spPr>
      </p:pic>
      <p:sp>
        <p:nvSpPr>
          <p:cNvPr id="106" name="Text 2"/>
          <p:cNvSpPr/>
          <p:nvPr/>
        </p:nvSpPr>
        <p:spPr>
          <a:xfrm>
            <a:off x="2907360" y="3443040"/>
            <a:ext cx="8814600" cy="1483560"/>
          </a:xfrm>
          <a:prstGeom prst="rect">
            <a:avLst/>
          </a:prstGeom>
          <a:noFill/>
          <a:ln w="0">
            <a:noFill/>
          </a:ln>
        </p:spPr>
        <p:style>
          <a:lnRef idx="0"/>
          <a:fillRef idx="0"/>
          <a:effectRef idx="0"/>
          <a:fontRef idx="minor"/>
        </p:style>
        <p:txBody>
          <a:bodyPr lIns="90000" rIns="90000" tIns="45000" bIns="45000" anchor="t">
            <a:noAutofit/>
          </a:bodyPr>
          <a:p>
            <a:pPr defTabSz="914400">
              <a:lnSpc>
                <a:spcPts val="2339"/>
              </a:lnSpc>
              <a:tabLst>
                <a:tab algn="l" pos="0"/>
              </a:tabLst>
            </a:pPr>
            <a:r>
              <a:rPr b="0" lang="en-US" sz="1460" spc="-1" strike="noStrike">
                <a:solidFill>
                  <a:srgbClr val="272525"/>
                </a:solidFill>
                <a:latin typeface="Eudoxus Sans"/>
                <a:ea typeface="Eudoxus Sans"/>
              </a:rPr>
              <a:t>In today's digital age, e-commerce giants like Amazon and Flipkart have revolutionized the way we shop by offering a vast array of products at our fingertips. However, a common concern for consumers is the additional delivery charges associated with purchases on these platforms. These fees can substantially raise the final cost of your order, making the convenience of online shopping less appealing.</a:t>
            </a:r>
            <a:endParaRPr b="0" lang="en-IN" sz="1460" spc="-1" strike="noStrike">
              <a:solidFill>
                <a:srgbClr val="000000"/>
              </a:solidFill>
              <a:latin typeface="Cambria"/>
            </a:endParaRPr>
          </a:p>
        </p:txBody>
      </p:sp>
      <p:sp>
        <p:nvSpPr>
          <p:cNvPr id="107" name="Text 3"/>
          <p:cNvSpPr/>
          <p:nvPr/>
        </p:nvSpPr>
        <p:spPr>
          <a:xfrm>
            <a:off x="2907360" y="5136480"/>
            <a:ext cx="8814600" cy="1483560"/>
          </a:xfrm>
          <a:prstGeom prst="rect">
            <a:avLst/>
          </a:prstGeom>
          <a:noFill/>
          <a:ln w="0">
            <a:noFill/>
          </a:ln>
        </p:spPr>
        <p:style>
          <a:lnRef idx="0"/>
          <a:fillRef idx="0"/>
          <a:effectRef idx="0"/>
          <a:fontRef idx="minor"/>
        </p:style>
        <p:txBody>
          <a:bodyPr lIns="90000" rIns="90000" tIns="45000" bIns="45000" anchor="t">
            <a:noAutofit/>
          </a:bodyPr>
          <a:p>
            <a:pPr defTabSz="914400">
              <a:lnSpc>
                <a:spcPts val="2339"/>
              </a:lnSpc>
              <a:tabLst>
                <a:tab algn="l" pos="0"/>
              </a:tabLst>
            </a:pPr>
            <a:r>
              <a:rPr b="0" lang="en-US" sz="1460" spc="-1" strike="noStrike">
                <a:solidFill>
                  <a:srgbClr val="272525"/>
                </a:solidFill>
                <a:latin typeface="Eudoxus Sans"/>
                <a:ea typeface="Eudoxus Sans"/>
              </a:rPr>
              <a:t>Our college project seeks to address this issue by providing an alternative platform that offers the same products found on Amazon and Flipkart but at more affordable rates. What sets us apart is our commitment to ensuring swift delivery within just a few hours, rather than the typical wait of several days. This means that you can enjoy the convenience of online shopping without the frustration of extended delivery times and excessive costs.</a:t>
            </a:r>
            <a:endParaRPr b="0" lang="en-IN" sz="1460" spc="-1" strike="noStrike">
              <a:solidFill>
                <a:srgbClr val="000000"/>
              </a:solidFill>
              <a:latin typeface="Cambria"/>
            </a:endParaRPr>
          </a:p>
        </p:txBody>
      </p:sp>
      <p:sp>
        <p:nvSpPr>
          <p:cNvPr id="108" name="Text 4"/>
          <p:cNvSpPr/>
          <p:nvPr/>
        </p:nvSpPr>
        <p:spPr>
          <a:xfrm>
            <a:off x="2907360" y="6829920"/>
            <a:ext cx="8814600" cy="889920"/>
          </a:xfrm>
          <a:prstGeom prst="rect">
            <a:avLst/>
          </a:prstGeom>
          <a:noFill/>
          <a:ln w="0">
            <a:noFill/>
          </a:ln>
        </p:spPr>
        <p:style>
          <a:lnRef idx="0"/>
          <a:fillRef idx="0"/>
          <a:effectRef idx="0"/>
          <a:fontRef idx="minor"/>
        </p:style>
        <p:txBody>
          <a:bodyPr lIns="90000" rIns="90000" tIns="45000" bIns="45000" anchor="t">
            <a:noAutofit/>
          </a:bodyPr>
          <a:p>
            <a:pPr defTabSz="914400">
              <a:lnSpc>
                <a:spcPts val="2339"/>
              </a:lnSpc>
              <a:tabLst>
                <a:tab algn="l" pos="0"/>
              </a:tabLst>
            </a:pPr>
            <a:r>
              <a:rPr b="0" lang="en-US" sz="1460" spc="-1" strike="noStrike">
                <a:solidFill>
                  <a:srgbClr val="272525"/>
                </a:solidFill>
                <a:latin typeface="Eudoxus Sans"/>
                <a:ea typeface="Eudoxus Sans"/>
              </a:rPr>
              <a:t>Our aim is to create a seamless and cost-effective shopping experience for consumers, bridging the gap between convenience and affordability in the online retail landscape. By doing so, we hope to make online shopping not only accessible but also more enjoyable for everyone.</a:t>
            </a:r>
            <a:endParaRPr b="0" lang="en-IN" sz="1460" spc="-1" strike="noStrike">
              <a:solidFill>
                <a:srgbClr val="000000"/>
              </a:solidFill>
              <a:latin typeface="Cambria"/>
            </a:endParaRPr>
          </a:p>
        </p:txBody>
      </p:sp>
      <p:pic>
        <p:nvPicPr>
          <p:cNvPr id="109" name="Image 3" descr="preencoded.png">
            <a:hlinkClick r:id="rId4"/>
          </p:cNvPr>
          <p:cNvPicPr/>
          <p:nvPr/>
        </p:nvPicPr>
        <p:blipFill>
          <a:blip r:embed="rId5"/>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0" name="Image 0" descr="preencoded.png"/>
          <p:cNvPicPr/>
          <p:nvPr/>
        </p:nvPicPr>
        <p:blipFill>
          <a:blip r:embed="rId1"/>
          <a:stretch/>
        </p:blipFill>
        <p:spPr>
          <a:xfrm>
            <a:off x="0" y="0"/>
            <a:ext cx="14629320" cy="8228520"/>
          </a:xfrm>
          <a:prstGeom prst="rect">
            <a:avLst/>
          </a:prstGeom>
          <a:ln w="0">
            <a:noFill/>
          </a:ln>
        </p:spPr>
      </p:pic>
      <p:sp>
        <p:nvSpPr>
          <p:cNvPr id="111" name="Shape 0"/>
          <p:cNvSpPr/>
          <p:nvPr/>
        </p:nvSpPr>
        <p:spPr>
          <a:xfrm>
            <a:off x="0" y="0"/>
            <a:ext cx="14629320" cy="8270640"/>
          </a:xfrm>
          <a:prstGeom prst="rect">
            <a:avLst/>
          </a:prstGeom>
          <a:solidFill>
            <a:srgbClr val="ffffff">
              <a:alpha val="75000"/>
            </a:srgbClr>
          </a:solidFill>
          <a:ln w="9644">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pic>
        <p:nvPicPr>
          <p:cNvPr id="112" name="Image 1" descr="preencoded.png"/>
          <p:cNvPicPr/>
          <p:nvPr/>
        </p:nvPicPr>
        <p:blipFill>
          <a:blip r:embed="rId2"/>
          <a:stretch/>
        </p:blipFill>
        <p:spPr>
          <a:xfrm>
            <a:off x="0" y="0"/>
            <a:ext cx="14629320" cy="1942920"/>
          </a:xfrm>
          <a:prstGeom prst="rect">
            <a:avLst/>
          </a:prstGeom>
          <a:ln w="0">
            <a:noFill/>
          </a:ln>
        </p:spPr>
      </p:pic>
      <p:sp>
        <p:nvSpPr>
          <p:cNvPr id="113" name="Text 1"/>
          <p:cNvSpPr/>
          <p:nvPr/>
        </p:nvSpPr>
        <p:spPr>
          <a:xfrm>
            <a:off x="5299560" y="2371680"/>
            <a:ext cx="4029840" cy="4849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3827"/>
              </a:lnSpc>
              <a:tabLst>
                <a:tab algn="l" pos="0"/>
              </a:tabLst>
            </a:pPr>
            <a:r>
              <a:rPr b="1" lang="en-US" sz="3060" spc="-1" strike="noStrike">
                <a:solidFill>
                  <a:srgbClr val="000000"/>
                </a:solidFill>
                <a:latin typeface="p22-mackinac-pro"/>
                <a:ea typeface="p22-mackinac-pro"/>
              </a:rPr>
              <a:t>Defining Our Dataset</a:t>
            </a:r>
            <a:endParaRPr b="0" lang="en-IN" sz="3060" spc="-1" strike="noStrike">
              <a:solidFill>
                <a:srgbClr val="000000"/>
              </a:solidFill>
              <a:latin typeface="Cambria"/>
            </a:endParaRPr>
          </a:p>
        </p:txBody>
      </p:sp>
      <p:sp>
        <p:nvSpPr>
          <p:cNvPr id="114" name="Text 2"/>
          <p:cNvSpPr/>
          <p:nvPr/>
        </p:nvSpPr>
        <p:spPr>
          <a:xfrm>
            <a:off x="3621240" y="3090960"/>
            <a:ext cx="7386840" cy="124236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Our comprehensive dataset for our e-commerce platform is designed to cater to the diverse needs of VIT Bhopal University students, offering a wide range of products at affordable prices. This dataset encompasses an assortment of munchies, spanning from chips to biscuits, along with stationary supplies and farm-fresh fruits. What sets our platform apart is our dedication to supporting the local economy by partnering with local vendors.</a:t>
            </a:r>
            <a:endParaRPr b="0" lang="en-IN" sz="1220" spc="-1" strike="noStrike">
              <a:solidFill>
                <a:srgbClr val="000000"/>
              </a:solidFill>
              <a:latin typeface="Cambria"/>
            </a:endParaRPr>
          </a:p>
        </p:txBody>
      </p:sp>
      <p:sp>
        <p:nvSpPr>
          <p:cNvPr id="115" name="Text 3"/>
          <p:cNvSpPr/>
          <p:nvPr/>
        </p:nvSpPr>
        <p:spPr>
          <a:xfrm>
            <a:off x="3621240" y="4509720"/>
            <a:ext cx="738684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Our collaboration with these vendors is built on a commission-based model, where they receive a percentage of the sales generated through our platform. This not only incentivizes them to provide high-quality products but also promotes local businesses and livelihoods.</a:t>
            </a:r>
            <a:endParaRPr b="0" lang="en-IN" sz="1220" spc="-1" strike="noStrike">
              <a:solidFill>
                <a:srgbClr val="000000"/>
              </a:solidFill>
              <a:latin typeface="Cambria"/>
            </a:endParaRPr>
          </a:p>
        </p:txBody>
      </p:sp>
      <p:sp>
        <p:nvSpPr>
          <p:cNvPr id="116" name="Text 4"/>
          <p:cNvSpPr/>
          <p:nvPr/>
        </p:nvSpPr>
        <p:spPr>
          <a:xfrm>
            <a:off x="3621240" y="5430600"/>
            <a:ext cx="7386840" cy="99396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In our dataset, you will find a variety of munchies, ensuring that students have access to their favorite snacks and quick bites. Additionally, we offer stationary supplies, addressing academic and personal needs. The inclusion of farm-fresh fruits aligns with our commitment to promoting healthy living and supporting local agriculture.</a:t>
            </a:r>
            <a:endParaRPr b="0" lang="en-IN" sz="1220" spc="-1" strike="noStrike">
              <a:solidFill>
                <a:srgbClr val="000000"/>
              </a:solidFill>
              <a:latin typeface="Cambria"/>
            </a:endParaRPr>
          </a:p>
        </p:txBody>
      </p:sp>
      <p:sp>
        <p:nvSpPr>
          <p:cNvPr id="117" name="Text 5"/>
          <p:cNvSpPr/>
          <p:nvPr/>
        </p:nvSpPr>
        <p:spPr>
          <a:xfrm>
            <a:off x="3621240" y="6600600"/>
            <a:ext cx="7386840" cy="124236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Our goal is to create a convenient and cost-effective shopping experience for students, while also fostering positive relationships with local vendors. By offering these products at nominal rates and ensuring a fair commission system, our e-commerce platform aims to become an integral part of the VIT Bhopal University community, benefiting both students and local businesses. We believe that our initiative will enhance the overall quality of life for the university's diverse student body.</a:t>
            </a:r>
            <a:endParaRPr b="0" lang="en-IN" sz="1220" spc="-1" strike="noStrike">
              <a:solidFill>
                <a:srgbClr val="000000"/>
              </a:solidFill>
              <a:latin typeface="Cambria"/>
            </a:endParaRPr>
          </a:p>
        </p:txBody>
      </p:sp>
      <p:pic>
        <p:nvPicPr>
          <p:cNvPr id="118" name="Image 2" descr="preencoded.png">
            <a:hlinkClick r:id="rId3"/>
          </p:cNvPr>
          <p:cNvPicPr/>
          <p:nvPr/>
        </p:nvPicPr>
        <p:blipFill>
          <a:blip r:embed="rId4"/>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9" name="Image 0" descr="preencoded.png"/>
          <p:cNvPicPr/>
          <p:nvPr/>
        </p:nvPicPr>
        <p:blipFill>
          <a:blip r:embed="rId1"/>
          <a:stretch/>
        </p:blipFill>
        <p:spPr>
          <a:xfrm>
            <a:off x="0" y="0"/>
            <a:ext cx="14629320" cy="8228520"/>
          </a:xfrm>
          <a:prstGeom prst="rect">
            <a:avLst/>
          </a:prstGeom>
          <a:ln w="0">
            <a:noFill/>
          </a:ln>
        </p:spPr>
      </p:pic>
      <p:sp>
        <p:nvSpPr>
          <p:cNvPr id="120" name="Shape 0"/>
          <p:cNvSpPr/>
          <p:nvPr/>
        </p:nvSpPr>
        <p:spPr>
          <a:xfrm>
            <a:off x="0" y="0"/>
            <a:ext cx="14629320" cy="822852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21" name="Text 1"/>
          <p:cNvSpPr/>
          <p:nvPr/>
        </p:nvSpPr>
        <p:spPr>
          <a:xfrm>
            <a:off x="2037960" y="3065040"/>
            <a:ext cx="6148440" cy="693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r>
              <a:rPr b="1" lang="en-US" sz="4370" spc="-1" strike="noStrike">
                <a:solidFill>
                  <a:srgbClr val="000000"/>
                </a:solidFill>
                <a:latin typeface="p22-mackinac-pro"/>
                <a:ea typeface="p22-mackinac-pro"/>
              </a:rPr>
              <a:t>Database Management</a:t>
            </a:r>
            <a:endParaRPr b="0" lang="en-IN" sz="4370" spc="-1" strike="noStrike">
              <a:solidFill>
                <a:srgbClr val="000000"/>
              </a:solidFill>
              <a:latin typeface="Cambria"/>
            </a:endParaRPr>
          </a:p>
        </p:txBody>
      </p:sp>
      <p:sp>
        <p:nvSpPr>
          <p:cNvPr id="122" name="Text 2"/>
          <p:cNvSpPr/>
          <p:nvPr/>
        </p:nvSpPr>
        <p:spPr>
          <a:xfrm>
            <a:off x="2037960" y="4203720"/>
            <a:ext cx="10553400" cy="3542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798"/>
              </a:lnSpc>
              <a:tabLst>
                <a:tab algn="l" pos="0"/>
              </a:tabLst>
            </a:pPr>
            <a:endParaRPr b="0" lang="en-US" sz="1750" spc="-1" strike="noStrike">
              <a:solidFill>
                <a:schemeClr val="dk1"/>
              </a:solidFill>
              <a:latin typeface="Calibri"/>
            </a:endParaRPr>
          </a:p>
        </p:txBody>
      </p:sp>
      <p:pic>
        <p:nvPicPr>
          <p:cNvPr id="123" name="Image 1" descr="preencoded.png">
            <a:hlinkClick r:id="rId2"/>
          </p:cNvPr>
          <p:cNvPicPr/>
          <p:nvPr/>
        </p:nvPicPr>
        <p:blipFill>
          <a:blip r:embed="rId3"/>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Image 0" descr="preencoded.png"/>
          <p:cNvPicPr/>
          <p:nvPr/>
        </p:nvPicPr>
        <p:blipFill>
          <a:blip r:embed="rId1"/>
          <a:stretch/>
        </p:blipFill>
        <p:spPr>
          <a:xfrm>
            <a:off x="0" y="0"/>
            <a:ext cx="14629320" cy="8228520"/>
          </a:xfrm>
          <a:prstGeom prst="rect">
            <a:avLst/>
          </a:prstGeom>
          <a:ln w="0">
            <a:noFill/>
          </a:ln>
        </p:spPr>
      </p:pic>
      <p:sp>
        <p:nvSpPr>
          <p:cNvPr id="125" name="Shape 0"/>
          <p:cNvSpPr/>
          <p:nvPr/>
        </p:nvSpPr>
        <p:spPr>
          <a:xfrm>
            <a:off x="0" y="0"/>
            <a:ext cx="14629320" cy="8228520"/>
          </a:xfrm>
          <a:prstGeom prst="rect">
            <a:avLst/>
          </a:prstGeom>
          <a:solidFill>
            <a:srgbClr val="ffffff">
              <a:alpha val="75000"/>
            </a:srgbClr>
          </a:solidFill>
          <a:ln w="13811">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26" name="Text 1"/>
          <p:cNvSpPr/>
          <p:nvPr/>
        </p:nvSpPr>
        <p:spPr>
          <a:xfrm>
            <a:off x="833040" y="977040"/>
            <a:ext cx="7476480" cy="693360"/>
          </a:xfrm>
          <a:prstGeom prst="rect">
            <a:avLst/>
          </a:prstGeom>
          <a:noFill/>
          <a:ln w="0">
            <a:noFill/>
          </a:ln>
        </p:spPr>
        <p:style>
          <a:lnRef idx="0"/>
          <a:fillRef idx="0"/>
          <a:effectRef idx="0"/>
          <a:fontRef idx="minor"/>
        </p:style>
        <p:txBody>
          <a:bodyPr lIns="90000" rIns="90000" tIns="45000" bIns="45000" anchor="t">
            <a:noAutofit/>
          </a:bodyPr>
          <a:p>
            <a:pPr defTabSz="914400">
              <a:lnSpc>
                <a:spcPts val="2733"/>
              </a:lnSpc>
              <a:tabLst>
                <a:tab algn="l" pos="0"/>
              </a:tabLst>
            </a:pPr>
            <a:r>
              <a:rPr b="1" lang="en-US" sz="2190" spc="-1" strike="noStrike">
                <a:solidFill>
                  <a:srgbClr val="000000"/>
                </a:solidFill>
                <a:latin typeface="p22-mackinac-pro"/>
                <a:ea typeface="p22-mackinac-pro"/>
              </a:rPr>
              <a:t>Personalized Recommendations with Collaborative Filtering Algorithm</a:t>
            </a:r>
            <a:endParaRPr b="0" lang="en-IN" sz="2190" spc="-1" strike="noStrike">
              <a:solidFill>
                <a:srgbClr val="000000"/>
              </a:solidFill>
              <a:latin typeface="Cambria"/>
            </a:endParaRPr>
          </a:p>
        </p:txBody>
      </p:sp>
      <p:sp>
        <p:nvSpPr>
          <p:cNvPr id="127" name="Text 2"/>
          <p:cNvSpPr/>
          <p:nvPr/>
        </p:nvSpPr>
        <p:spPr>
          <a:xfrm>
            <a:off x="833040" y="1921320"/>
            <a:ext cx="7476480" cy="709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Collaborative filtering is a powerful algorithm for providing personalized recommendations to users. </a:t>
            </a:r>
            <a:endParaRPr b="0" lang="en-IN" sz="1750" spc="-1" strike="noStrike">
              <a:solidFill>
                <a:srgbClr val="000000"/>
              </a:solidFill>
              <a:latin typeface="Cambria"/>
            </a:endParaRPr>
          </a:p>
        </p:txBody>
      </p:sp>
      <p:sp>
        <p:nvSpPr>
          <p:cNvPr id="128" name="Text 3"/>
          <p:cNvSpPr/>
          <p:nvPr/>
        </p:nvSpPr>
        <p:spPr>
          <a:xfrm>
            <a:off x="833040" y="2881800"/>
            <a:ext cx="7476480" cy="1065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We are going to apply User-Based Collaborative Filtering which recommends products to users based on the preferences and behaviour of users with similar tastes.</a:t>
            </a:r>
            <a:endParaRPr b="0" lang="en-IN" sz="1750" spc="-1" strike="noStrike">
              <a:solidFill>
                <a:srgbClr val="000000"/>
              </a:solidFill>
              <a:latin typeface="Cambria"/>
            </a:endParaRPr>
          </a:p>
        </p:txBody>
      </p:sp>
      <p:sp>
        <p:nvSpPr>
          <p:cNvPr id="129" name="Text 4"/>
          <p:cNvSpPr/>
          <p:nvPr/>
        </p:nvSpPr>
        <p:spPr>
          <a:xfrm>
            <a:off x="833040" y="4197960"/>
            <a:ext cx="7476480" cy="106524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We are also going to implement Item-Based Collaborative Filtering which recommends products similar to those a user has shown interest in.</a:t>
            </a:r>
            <a:endParaRPr b="0" lang="en-IN" sz="1750" spc="-1" strike="noStrike">
              <a:solidFill>
                <a:srgbClr val="000000"/>
              </a:solidFill>
              <a:latin typeface="Cambria"/>
            </a:endParaRPr>
          </a:p>
        </p:txBody>
      </p:sp>
      <p:sp>
        <p:nvSpPr>
          <p:cNvPr id="130" name="Text 5"/>
          <p:cNvSpPr/>
          <p:nvPr/>
        </p:nvSpPr>
        <p:spPr>
          <a:xfrm>
            <a:off x="833040" y="5514120"/>
            <a:ext cx="7476480" cy="709560"/>
          </a:xfrm>
          <a:prstGeom prst="rect">
            <a:avLst/>
          </a:prstGeom>
          <a:noFill/>
          <a:ln w="0">
            <a:noFill/>
          </a:ln>
        </p:spPr>
        <p:style>
          <a:lnRef idx="0"/>
          <a:fillRef idx="0"/>
          <a:effectRef idx="0"/>
          <a:fontRef idx="minor"/>
        </p:style>
        <p:txBody>
          <a:bodyPr lIns="90000" rIns="90000" tIns="45000" bIns="45000" anchor="t">
            <a:noAutofit/>
          </a:bodyPr>
          <a:p>
            <a:pPr defTabSz="914400">
              <a:lnSpc>
                <a:spcPts val="2798"/>
              </a:lnSpc>
              <a:tabLst>
                <a:tab algn="l" pos="0"/>
              </a:tabLst>
            </a:pPr>
            <a:r>
              <a:rPr b="0" lang="en-US" sz="1750" spc="-1" strike="noStrike">
                <a:solidFill>
                  <a:srgbClr val="272525"/>
                </a:solidFill>
                <a:latin typeface="Eudoxus Sans"/>
                <a:ea typeface="Eudoxus Sans"/>
              </a:rPr>
              <a:t>For Implementations of these Machine Learning Algorithm's we are going to utilize Pandas and Sklearn Modules of Python. </a:t>
            </a:r>
            <a:endParaRPr b="0" lang="en-IN" sz="1750" spc="-1" strike="noStrike">
              <a:solidFill>
                <a:srgbClr val="000000"/>
              </a:solidFill>
              <a:latin typeface="Cambria"/>
            </a:endParaRPr>
          </a:p>
        </p:txBody>
      </p:sp>
      <p:sp>
        <p:nvSpPr>
          <p:cNvPr id="131" name="Text 6"/>
          <p:cNvSpPr/>
          <p:nvPr/>
        </p:nvSpPr>
        <p:spPr>
          <a:xfrm>
            <a:off x="833040" y="6558120"/>
            <a:ext cx="4442760" cy="693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468"/>
              </a:lnSpc>
              <a:tabLst>
                <a:tab algn="l" pos="0"/>
              </a:tabLst>
            </a:pPr>
            <a:endParaRPr b="0" lang="en-US" sz="4370" spc="-1" strike="noStrike">
              <a:solidFill>
                <a:schemeClr val="dk1"/>
              </a:solidFill>
              <a:latin typeface="Calibri"/>
            </a:endParaRPr>
          </a:p>
        </p:txBody>
      </p:sp>
      <p:pic>
        <p:nvPicPr>
          <p:cNvPr id="132" name="Image 1" descr="preencoded.png"/>
          <p:cNvPicPr/>
          <p:nvPr/>
        </p:nvPicPr>
        <p:blipFill>
          <a:blip r:embed="rId2"/>
          <a:stretch/>
        </p:blipFill>
        <p:spPr>
          <a:xfrm>
            <a:off x="9144000" y="0"/>
            <a:ext cx="5485320" cy="8228520"/>
          </a:xfrm>
          <a:prstGeom prst="rect">
            <a:avLst/>
          </a:prstGeom>
          <a:ln w="0">
            <a:noFill/>
          </a:ln>
        </p:spPr>
      </p:pic>
      <p:pic>
        <p:nvPicPr>
          <p:cNvPr id="133" name="Image 2" descr="preencoded.png">
            <a:hlinkClick r:id="rId3"/>
          </p:cNvPr>
          <p:cNvPicPr/>
          <p:nvPr/>
        </p:nvPicPr>
        <p:blipFill>
          <a:blip r:embed="rId4"/>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4" name="Image 0" descr="preencoded.png"/>
          <p:cNvPicPr/>
          <p:nvPr/>
        </p:nvPicPr>
        <p:blipFill>
          <a:blip r:embed="rId1"/>
          <a:stretch/>
        </p:blipFill>
        <p:spPr>
          <a:xfrm>
            <a:off x="0" y="0"/>
            <a:ext cx="14629320" cy="8228520"/>
          </a:xfrm>
          <a:prstGeom prst="rect">
            <a:avLst/>
          </a:prstGeom>
          <a:ln w="0">
            <a:noFill/>
          </a:ln>
        </p:spPr>
      </p:pic>
      <p:sp>
        <p:nvSpPr>
          <p:cNvPr id="135" name="Shape 0"/>
          <p:cNvSpPr/>
          <p:nvPr/>
        </p:nvSpPr>
        <p:spPr>
          <a:xfrm>
            <a:off x="0" y="0"/>
            <a:ext cx="14629320" cy="9794520"/>
          </a:xfrm>
          <a:prstGeom prst="rect">
            <a:avLst/>
          </a:prstGeom>
          <a:solidFill>
            <a:srgbClr val="ffffff">
              <a:alpha val="75000"/>
            </a:srgbClr>
          </a:solidFill>
          <a:ln w="9644">
            <a:solidFill>
              <a:srgbClr val="ffffff">
                <a:alpha val="64000"/>
              </a:srgbClr>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36" name="Text 1"/>
          <p:cNvSpPr/>
          <p:nvPr/>
        </p:nvSpPr>
        <p:spPr>
          <a:xfrm>
            <a:off x="3621240" y="427680"/>
            <a:ext cx="3109680" cy="484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3827"/>
              </a:lnSpc>
              <a:tabLst>
                <a:tab algn="l" pos="0"/>
              </a:tabLst>
            </a:pPr>
            <a:r>
              <a:rPr b="1" lang="en-US" sz="3060" spc="-1" strike="noStrike">
                <a:solidFill>
                  <a:srgbClr val="000000"/>
                </a:solidFill>
                <a:latin typeface="p22-mackinac-pro"/>
                <a:ea typeface="p22-mackinac-pro"/>
              </a:rPr>
              <a:t>Business Model</a:t>
            </a:r>
            <a:endParaRPr b="0" lang="en-IN" sz="3060" spc="-1" strike="noStrike">
              <a:solidFill>
                <a:srgbClr val="000000"/>
              </a:solidFill>
              <a:latin typeface="Cambria"/>
            </a:endParaRPr>
          </a:p>
        </p:txBody>
      </p:sp>
      <p:sp>
        <p:nvSpPr>
          <p:cNvPr id="137" name="Shape 2"/>
          <p:cNvSpPr/>
          <p:nvPr/>
        </p:nvSpPr>
        <p:spPr>
          <a:xfrm>
            <a:off x="3839040" y="1224720"/>
            <a:ext cx="29880" cy="8142480"/>
          </a:xfrm>
          <a:prstGeom prst="rect">
            <a:avLst/>
          </a:prstGeom>
          <a:solidFill>
            <a:srgbClr val="99ddff"/>
          </a:solidFill>
          <a:ln w="0">
            <a:noFill/>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38" name="Shape 3"/>
          <p:cNvSpPr/>
          <p:nvPr/>
        </p:nvSpPr>
        <p:spPr>
          <a:xfrm>
            <a:off x="4029480" y="150552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39" name="Shape 4"/>
          <p:cNvSpPr/>
          <p:nvPr/>
        </p:nvSpPr>
        <p:spPr>
          <a:xfrm>
            <a:off x="3679560" y="1346040"/>
            <a:ext cx="348840" cy="348840"/>
          </a:xfrm>
          <a:prstGeom prst="roundRect">
            <a:avLst>
              <a:gd name="adj" fmla="val 20002"/>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40" name="Text 5"/>
          <p:cNvSpPr/>
          <p:nvPr/>
        </p:nvSpPr>
        <p:spPr>
          <a:xfrm>
            <a:off x="3808800" y="1375200"/>
            <a:ext cx="90360" cy="2905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296"/>
              </a:lnSpc>
              <a:tabLst>
                <a:tab algn="l" pos="0"/>
              </a:tabLst>
            </a:pPr>
            <a:r>
              <a:rPr b="1" lang="en-US" sz="1829" spc="-1" strike="noStrike">
                <a:solidFill>
                  <a:srgbClr val="272525"/>
                </a:solidFill>
                <a:latin typeface="p22-mackinac-pro"/>
                <a:ea typeface="p22-mackinac-pro"/>
              </a:rPr>
              <a:t>1</a:t>
            </a:r>
            <a:endParaRPr b="0" lang="en-IN" sz="1829" spc="-1" strike="noStrike">
              <a:solidFill>
                <a:srgbClr val="000000"/>
              </a:solidFill>
              <a:latin typeface="Cambria"/>
            </a:endParaRPr>
          </a:p>
        </p:txBody>
      </p:sp>
      <p:sp>
        <p:nvSpPr>
          <p:cNvPr id="141" name="Text 6"/>
          <p:cNvSpPr/>
          <p:nvPr/>
        </p:nvSpPr>
        <p:spPr>
          <a:xfrm>
            <a:off x="4709880" y="138024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272525"/>
                </a:solidFill>
                <a:latin typeface="p22-mackinac-pro"/>
                <a:ea typeface="p22-mackinac-pro"/>
              </a:rPr>
              <a:t>Core Idea</a:t>
            </a:r>
            <a:endParaRPr b="0" lang="en-IN" sz="1530" spc="-1" strike="noStrike">
              <a:solidFill>
                <a:srgbClr val="000000"/>
              </a:solidFill>
              <a:latin typeface="Cambria"/>
            </a:endParaRPr>
          </a:p>
        </p:txBody>
      </p:sp>
      <p:sp>
        <p:nvSpPr>
          <p:cNvPr id="142" name="Text 7"/>
          <p:cNvSpPr/>
          <p:nvPr/>
        </p:nvSpPr>
        <p:spPr>
          <a:xfrm>
            <a:off x="4709880" y="1778760"/>
            <a:ext cx="629820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The business model revolves around connecting local vendors with the students and faculty of VIT Bhopal University while providing healthy and convenient products. In the future, we plan to add prepared food to our inventory.</a:t>
            </a:r>
            <a:endParaRPr b="0" lang="en-IN" sz="1220" spc="-1" strike="noStrike">
              <a:solidFill>
                <a:srgbClr val="000000"/>
              </a:solidFill>
              <a:latin typeface="Cambria"/>
            </a:endParaRPr>
          </a:p>
        </p:txBody>
      </p:sp>
      <p:sp>
        <p:nvSpPr>
          <p:cNvPr id="143" name="Shape 8"/>
          <p:cNvSpPr/>
          <p:nvPr/>
        </p:nvSpPr>
        <p:spPr>
          <a:xfrm>
            <a:off x="4029480" y="311652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44" name="Shape 9"/>
          <p:cNvSpPr/>
          <p:nvPr/>
        </p:nvSpPr>
        <p:spPr>
          <a:xfrm>
            <a:off x="3679560" y="2957400"/>
            <a:ext cx="348840" cy="348840"/>
          </a:xfrm>
          <a:prstGeom prst="roundRect">
            <a:avLst>
              <a:gd name="adj" fmla="val 20002"/>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45" name="Text 10"/>
          <p:cNvSpPr/>
          <p:nvPr/>
        </p:nvSpPr>
        <p:spPr>
          <a:xfrm>
            <a:off x="3785760" y="2986200"/>
            <a:ext cx="136080" cy="2905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296"/>
              </a:lnSpc>
              <a:tabLst>
                <a:tab algn="l" pos="0"/>
              </a:tabLst>
            </a:pPr>
            <a:r>
              <a:rPr b="1" lang="en-US" sz="1829" spc="-1" strike="noStrike">
                <a:solidFill>
                  <a:srgbClr val="272525"/>
                </a:solidFill>
                <a:latin typeface="p22-mackinac-pro"/>
                <a:ea typeface="p22-mackinac-pro"/>
              </a:rPr>
              <a:t>2</a:t>
            </a:r>
            <a:endParaRPr b="0" lang="en-IN" sz="1829" spc="-1" strike="noStrike">
              <a:solidFill>
                <a:srgbClr val="000000"/>
              </a:solidFill>
              <a:latin typeface="Cambria"/>
            </a:endParaRPr>
          </a:p>
        </p:txBody>
      </p:sp>
      <p:sp>
        <p:nvSpPr>
          <p:cNvPr id="146" name="Text 11"/>
          <p:cNvSpPr/>
          <p:nvPr/>
        </p:nvSpPr>
        <p:spPr>
          <a:xfrm>
            <a:off x="4709880" y="299124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272525"/>
                </a:solidFill>
                <a:latin typeface="p22-mackinac-pro"/>
                <a:ea typeface="p22-mackinac-pro"/>
              </a:rPr>
              <a:t>Revenue</a:t>
            </a:r>
            <a:endParaRPr b="0" lang="en-IN" sz="1530" spc="-1" strike="noStrike">
              <a:solidFill>
                <a:srgbClr val="000000"/>
              </a:solidFill>
              <a:latin typeface="Cambria"/>
            </a:endParaRPr>
          </a:p>
        </p:txBody>
      </p:sp>
      <p:sp>
        <p:nvSpPr>
          <p:cNvPr id="147" name="Text 12"/>
          <p:cNvSpPr/>
          <p:nvPr/>
        </p:nvSpPr>
        <p:spPr>
          <a:xfrm>
            <a:off x="4709880" y="3389760"/>
            <a:ext cx="629820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The platform will charge vendors a specific commission amount for every item sold. We also have plans to partner with health and fitness brands and launch a subscription box service.</a:t>
            </a:r>
            <a:endParaRPr b="0" lang="en-IN" sz="1220" spc="-1" strike="noStrike">
              <a:solidFill>
                <a:srgbClr val="000000"/>
              </a:solidFill>
              <a:latin typeface="Cambria"/>
            </a:endParaRPr>
          </a:p>
        </p:txBody>
      </p:sp>
      <p:sp>
        <p:nvSpPr>
          <p:cNvPr id="148" name="Shape 13"/>
          <p:cNvSpPr/>
          <p:nvPr/>
        </p:nvSpPr>
        <p:spPr>
          <a:xfrm>
            <a:off x="4029480" y="472788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49" name="Shape 14"/>
          <p:cNvSpPr/>
          <p:nvPr/>
        </p:nvSpPr>
        <p:spPr>
          <a:xfrm>
            <a:off x="3679560" y="4568400"/>
            <a:ext cx="348840" cy="348840"/>
          </a:xfrm>
          <a:prstGeom prst="roundRect">
            <a:avLst>
              <a:gd name="adj" fmla="val 20002"/>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50" name="Text 15"/>
          <p:cNvSpPr/>
          <p:nvPr/>
        </p:nvSpPr>
        <p:spPr>
          <a:xfrm>
            <a:off x="3785760" y="4597560"/>
            <a:ext cx="136080" cy="2905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296"/>
              </a:lnSpc>
              <a:tabLst>
                <a:tab algn="l" pos="0"/>
              </a:tabLst>
            </a:pPr>
            <a:r>
              <a:rPr b="1" lang="en-US" sz="1829" spc="-1" strike="noStrike">
                <a:solidFill>
                  <a:srgbClr val="272525"/>
                </a:solidFill>
                <a:latin typeface="p22-mackinac-pro"/>
                <a:ea typeface="p22-mackinac-pro"/>
              </a:rPr>
              <a:t>3</a:t>
            </a:r>
            <a:endParaRPr b="0" lang="en-IN" sz="1829" spc="-1" strike="noStrike">
              <a:solidFill>
                <a:srgbClr val="000000"/>
              </a:solidFill>
              <a:latin typeface="Cambria"/>
            </a:endParaRPr>
          </a:p>
        </p:txBody>
      </p:sp>
      <p:sp>
        <p:nvSpPr>
          <p:cNvPr id="151" name="Text 16"/>
          <p:cNvSpPr/>
          <p:nvPr/>
        </p:nvSpPr>
        <p:spPr>
          <a:xfrm>
            <a:off x="4709880" y="4602600"/>
            <a:ext cx="157644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272525"/>
                </a:solidFill>
                <a:latin typeface="p22-mackinac-pro"/>
                <a:ea typeface="p22-mackinac-pro"/>
              </a:rPr>
              <a:t>Growth Strategy</a:t>
            </a:r>
            <a:endParaRPr b="0" lang="en-IN" sz="1530" spc="-1" strike="noStrike">
              <a:solidFill>
                <a:srgbClr val="000000"/>
              </a:solidFill>
              <a:latin typeface="Cambria"/>
            </a:endParaRPr>
          </a:p>
        </p:txBody>
      </p:sp>
      <p:sp>
        <p:nvSpPr>
          <p:cNvPr id="152" name="Text 17"/>
          <p:cNvSpPr/>
          <p:nvPr/>
        </p:nvSpPr>
        <p:spPr>
          <a:xfrm>
            <a:off x="4709880" y="5001120"/>
            <a:ext cx="6298200" cy="49644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We aim to bring pre-processed food also because we understand the cravings that strike late at night, especially when the campus eateries have closed their doors.</a:t>
            </a:r>
            <a:endParaRPr b="0" lang="en-IN" sz="1220" spc="-1" strike="noStrike">
              <a:solidFill>
                <a:srgbClr val="000000"/>
              </a:solidFill>
              <a:latin typeface="Cambria"/>
            </a:endParaRPr>
          </a:p>
        </p:txBody>
      </p:sp>
      <p:sp>
        <p:nvSpPr>
          <p:cNvPr id="153" name="Shape 18"/>
          <p:cNvSpPr/>
          <p:nvPr/>
        </p:nvSpPr>
        <p:spPr>
          <a:xfrm>
            <a:off x="4029480" y="612756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54" name="Shape 19"/>
          <p:cNvSpPr/>
          <p:nvPr/>
        </p:nvSpPr>
        <p:spPr>
          <a:xfrm>
            <a:off x="3679560" y="5968080"/>
            <a:ext cx="348840" cy="348840"/>
          </a:xfrm>
          <a:prstGeom prst="roundRect">
            <a:avLst>
              <a:gd name="adj" fmla="val 20002"/>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55" name="Text 20"/>
          <p:cNvSpPr/>
          <p:nvPr/>
        </p:nvSpPr>
        <p:spPr>
          <a:xfrm>
            <a:off x="3781800" y="5997240"/>
            <a:ext cx="143640" cy="2905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296"/>
              </a:lnSpc>
              <a:tabLst>
                <a:tab algn="l" pos="0"/>
              </a:tabLst>
            </a:pPr>
            <a:r>
              <a:rPr b="1" lang="en-US" sz="1829" spc="-1" strike="noStrike">
                <a:solidFill>
                  <a:srgbClr val="272525"/>
                </a:solidFill>
                <a:latin typeface="p22-mackinac-pro"/>
                <a:ea typeface="p22-mackinac-pro"/>
              </a:rPr>
              <a:t>4</a:t>
            </a:r>
            <a:endParaRPr b="0" lang="en-IN" sz="1829" spc="-1" strike="noStrike">
              <a:solidFill>
                <a:srgbClr val="000000"/>
              </a:solidFill>
              <a:latin typeface="Cambria"/>
            </a:endParaRPr>
          </a:p>
        </p:txBody>
      </p:sp>
      <p:sp>
        <p:nvSpPr>
          <p:cNvPr id="156" name="Text 21"/>
          <p:cNvSpPr/>
          <p:nvPr/>
        </p:nvSpPr>
        <p:spPr>
          <a:xfrm>
            <a:off x="4709880" y="6002280"/>
            <a:ext cx="155412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272525"/>
                </a:solidFill>
                <a:latin typeface="p22-mackinac-pro"/>
                <a:ea typeface="p22-mackinac-pro"/>
              </a:rPr>
              <a:t>Tools Required</a:t>
            </a:r>
            <a:endParaRPr b="0" lang="en-IN" sz="1530" spc="-1" strike="noStrike">
              <a:solidFill>
                <a:srgbClr val="000000"/>
              </a:solidFill>
              <a:latin typeface="Cambria"/>
            </a:endParaRPr>
          </a:p>
        </p:txBody>
      </p:sp>
      <p:sp>
        <p:nvSpPr>
          <p:cNvPr id="157" name="Text 22"/>
          <p:cNvSpPr/>
          <p:nvPr/>
        </p:nvSpPr>
        <p:spPr>
          <a:xfrm>
            <a:off x="4958640" y="6420240"/>
            <a:ext cx="6049440" cy="247680"/>
          </a:xfrm>
          <a:prstGeom prst="rect">
            <a:avLst/>
          </a:prstGeom>
          <a:noFill/>
          <a:ln w="0">
            <a:noFill/>
          </a:ln>
        </p:spPr>
        <p:style>
          <a:lnRef idx="0"/>
          <a:fillRef idx="0"/>
          <a:effectRef idx="0"/>
          <a:fontRef idx="minor"/>
        </p:style>
        <p:txBody>
          <a:bodyPr wrap="none" lIns="90000" rIns="90000" tIns="45000" bIns="45000" anchor="t">
            <a:noAutofit/>
          </a:bodyPr>
          <a:p>
            <a:pPr marL="343080" indent="-343080" defTabSz="914400">
              <a:lnSpc>
                <a:spcPts val="1959"/>
              </a:lnSpc>
              <a:buClr>
                <a:srgbClr val="272525"/>
              </a:buClr>
              <a:buFont typeface="Symbol"/>
              <a:buChar char=""/>
            </a:pPr>
            <a:r>
              <a:rPr b="0" lang="en-US" sz="1220" spc="-1" strike="noStrike">
                <a:solidFill>
                  <a:srgbClr val="272525"/>
                </a:solidFill>
                <a:latin typeface="Eudoxus Sans"/>
                <a:ea typeface="Eudoxus Sans"/>
              </a:rPr>
              <a:t>A website or app for the platform</a:t>
            </a:r>
            <a:endParaRPr b="0" lang="en-IN" sz="1220" spc="-1" strike="noStrike">
              <a:solidFill>
                <a:srgbClr val="000000"/>
              </a:solidFill>
              <a:latin typeface="Cambria"/>
            </a:endParaRPr>
          </a:p>
        </p:txBody>
      </p:sp>
      <p:sp>
        <p:nvSpPr>
          <p:cNvPr id="158" name="Text 23"/>
          <p:cNvSpPr/>
          <p:nvPr/>
        </p:nvSpPr>
        <p:spPr>
          <a:xfrm>
            <a:off x="4958640" y="6730920"/>
            <a:ext cx="6049440" cy="247680"/>
          </a:xfrm>
          <a:prstGeom prst="rect">
            <a:avLst/>
          </a:prstGeom>
          <a:noFill/>
          <a:ln w="0">
            <a:noFill/>
          </a:ln>
        </p:spPr>
        <p:style>
          <a:lnRef idx="0"/>
          <a:fillRef idx="0"/>
          <a:effectRef idx="0"/>
          <a:fontRef idx="minor"/>
        </p:style>
        <p:txBody>
          <a:bodyPr wrap="none" lIns="90000" rIns="90000" tIns="45000" bIns="45000" anchor="t">
            <a:noAutofit/>
          </a:bodyPr>
          <a:p>
            <a:pPr marL="343080" indent="-343080" defTabSz="914400">
              <a:lnSpc>
                <a:spcPts val="1959"/>
              </a:lnSpc>
              <a:buClr>
                <a:srgbClr val="272525"/>
              </a:buClr>
              <a:buFont typeface="Symbol"/>
              <a:buChar char=""/>
            </a:pPr>
            <a:r>
              <a:rPr b="0" lang="en-US" sz="1220" spc="-1" strike="noStrike">
                <a:solidFill>
                  <a:srgbClr val="272525"/>
                </a:solidFill>
                <a:latin typeface="Eudoxus Sans"/>
                <a:ea typeface="Eudoxus Sans"/>
              </a:rPr>
              <a:t>A payment gateway to handle transactions</a:t>
            </a:r>
            <a:endParaRPr b="0" lang="en-IN" sz="1220" spc="-1" strike="noStrike">
              <a:solidFill>
                <a:srgbClr val="000000"/>
              </a:solidFill>
              <a:latin typeface="Cambria"/>
            </a:endParaRPr>
          </a:p>
        </p:txBody>
      </p:sp>
      <p:sp>
        <p:nvSpPr>
          <p:cNvPr id="159" name="Text 24"/>
          <p:cNvSpPr/>
          <p:nvPr/>
        </p:nvSpPr>
        <p:spPr>
          <a:xfrm>
            <a:off x="4958640" y="7041960"/>
            <a:ext cx="6049440" cy="247680"/>
          </a:xfrm>
          <a:prstGeom prst="rect">
            <a:avLst/>
          </a:prstGeom>
          <a:noFill/>
          <a:ln w="0">
            <a:noFill/>
          </a:ln>
        </p:spPr>
        <p:style>
          <a:lnRef idx="0"/>
          <a:fillRef idx="0"/>
          <a:effectRef idx="0"/>
          <a:fontRef idx="minor"/>
        </p:style>
        <p:txBody>
          <a:bodyPr wrap="none" lIns="90000" rIns="90000" tIns="45000" bIns="45000" anchor="t">
            <a:noAutofit/>
          </a:bodyPr>
          <a:p>
            <a:pPr marL="343080" indent="-343080" defTabSz="914400">
              <a:lnSpc>
                <a:spcPts val="1959"/>
              </a:lnSpc>
              <a:buClr>
                <a:srgbClr val="272525"/>
              </a:buClr>
              <a:buFont typeface="Symbol"/>
              <a:buChar char=""/>
            </a:pPr>
            <a:r>
              <a:rPr b="0" lang="en-US" sz="1220" spc="-1" strike="noStrike">
                <a:solidFill>
                  <a:srgbClr val="272525"/>
                </a:solidFill>
                <a:latin typeface="Eudoxus Sans"/>
                <a:ea typeface="Eudoxus Sans"/>
              </a:rPr>
              <a:t>An inventory management system to track prices of products and our cut-margin.</a:t>
            </a:r>
            <a:endParaRPr b="0" lang="en-IN" sz="1220" spc="-1" strike="noStrike">
              <a:solidFill>
                <a:srgbClr val="000000"/>
              </a:solidFill>
              <a:latin typeface="Cambria"/>
            </a:endParaRPr>
          </a:p>
        </p:txBody>
      </p:sp>
      <p:sp>
        <p:nvSpPr>
          <p:cNvPr id="160" name="Text 25"/>
          <p:cNvSpPr/>
          <p:nvPr/>
        </p:nvSpPr>
        <p:spPr>
          <a:xfrm>
            <a:off x="4958640" y="7352640"/>
            <a:ext cx="6049440" cy="247680"/>
          </a:xfrm>
          <a:prstGeom prst="rect">
            <a:avLst/>
          </a:prstGeom>
          <a:noFill/>
          <a:ln w="0">
            <a:noFill/>
          </a:ln>
        </p:spPr>
        <p:style>
          <a:lnRef idx="0"/>
          <a:fillRef idx="0"/>
          <a:effectRef idx="0"/>
          <a:fontRef idx="minor"/>
        </p:style>
        <p:txBody>
          <a:bodyPr wrap="none" lIns="90000" rIns="90000" tIns="45000" bIns="45000" anchor="t">
            <a:noAutofit/>
          </a:bodyPr>
          <a:p>
            <a:pPr marL="343080" indent="-343080" defTabSz="914400">
              <a:lnSpc>
                <a:spcPts val="1959"/>
              </a:lnSpc>
              <a:buClr>
                <a:srgbClr val="272525"/>
              </a:buClr>
              <a:buFont typeface="Symbol"/>
              <a:buChar char=""/>
            </a:pPr>
            <a:r>
              <a:rPr b="0" lang="en-US" sz="1220" spc="-1" strike="noStrike">
                <a:solidFill>
                  <a:srgbClr val="272525"/>
                </a:solidFill>
                <a:latin typeface="Eudoxus Sans"/>
                <a:ea typeface="Eudoxus Sans"/>
              </a:rPr>
              <a:t>A delivery system to transport products to customers</a:t>
            </a:r>
            <a:endParaRPr b="0" lang="en-IN" sz="1220" spc="-1" strike="noStrike">
              <a:solidFill>
                <a:srgbClr val="000000"/>
              </a:solidFill>
              <a:latin typeface="Cambria"/>
            </a:endParaRPr>
          </a:p>
        </p:txBody>
      </p:sp>
      <p:sp>
        <p:nvSpPr>
          <p:cNvPr id="161" name="Shape 26"/>
          <p:cNvSpPr/>
          <p:nvPr/>
        </p:nvSpPr>
        <p:spPr>
          <a:xfrm>
            <a:off x="4029480" y="8193240"/>
            <a:ext cx="543240" cy="29880"/>
          </a:xfrm>
          <a:prstGeom prst="rect">
            <a:avLst/>
          </a:prstGeom>
          <a:solidFill>
            <a:srgbClr val="99ddff"/>
          </a:solidFill>
          <a:ln w="0">
            <a:noFill/>
          </a:ln>
        </p:spPr>
        <p:style>
          <a:lnRef idx="0"/>
          <a:fillRef idx="0"/>
          <a:effectRef idx="0"/>
          <a:fontRef idx="minor"/>
        </p:style>
        <p:txBody>
          <a:bodyPr lIns="90000" rIns="90000" tIns="-14040" bIns="-14040" anchor="t">
            <a:noAutofit/>
          </a:bodyPr>
          <a:p>
            <a:pPr algn="ctr">
              <a:lnSpc>
                <a:spcPct val="100000"/>
              </a:lnSpc>
            </a:pPr>
            <a:endParaRPr b="1" lang="en-IN" sz="1800" spc="-1" strike="noStrike">
              <a:solidFill>
                <a:srgbClr val="000000"/>
              </a:solidFill>
              <a:latin typeface="Arial"/>
            </a:endParaRPr>
          </a:p>
        </p:txBody>
      </p:sp>
      <p:sp>
        <p:nvSpPr>
          <p:cNvPr id="162" name="Shape 27"/>
          <p:cNvSpPr/>
          <p:nvPr/>
        </p:nvSpPr>
        <p:spPr>
          <a:xfrm>
            <a:off x="3679560" y="8033760"/>
            <a:ext cx="348840" cy="348840"/>
          </a:xfrm>
          <a:prstGeom prst="roundRect">
            <a:avLst>
              <a:gd name="adj" fmla="val 20002"/>
            </a:avLst>
          </a:prstGeom>
          <a:solidFill>
            <a:srgbClr val="cceeff"/>
          </a:solidFill>
          <a:ln w="9644">
            <a:solidFill>
              <a:srgbClr val="99ddff"/>
            </a:solidFill>
            <a:round/>
          </a:ln>
        </p:spPr>
        <p:style>
          <a:lnRef idx="0"/>
          <a:fillRef idx="0"/>
          <a:effectRef idx="0"/>
          <a:fontRef idx="minor"/>
        </p:style>
        <p:txBody>
          <a:bodyPr lIns="90000" rIns="90000" tIns="45000" bIns="45000" anchor="t">
            <a:noAutofit/>
          </a:bodyPr>
          <a:p>
            <a:pPr algn="ctr">
              <a:lnSpc>
                <a:spcPct val="100000"/>
              </a:lnSpc>
            </a:pPr>
            <a:endParaRPr b="1" lang="en-IN" sz="1800" spc="-1" strike="noStrike">
              <a:solidFill>
                <a:srgbClr val="000000"/>
              </a:solidFill>
              <a:latin typeface="Arial"/>
            </a:endParaRPr>
          </a:p>
        </p:txBody>
      </p:sp>
      <p:sp>
        <p:nvSpPr>
          <p:cNvPr id="163" name="Text 28"/>
          <p:cNvSpPr/>
          <p:nvPr/>
        </p:nvSpPr>
        <p:spPr>
          <a:xfrm>
            <a:off x="3789720" y="8062920"/>
            <a:ext cx="128520" cy="290520"/>
          </a:xfrm>
          <a:prstGeom prst="rect">
            <a:avLst/>
          </a:prstGeom>
          <a:noFill/>
          <a:ln w="0">
            <a:noFill/>
          </a:ln>
        </p:spPr>
        <p:style>
          <a:lnRef idx="0"/>
          <a:fillRef idx="0"/>
          <a:effectRef idx="0"/>
          <a:fontRef idx="minor"/>
        </p:style>
        <p:txBody>
          <a:bodyPr wrap="none" lIns="90000" rIns="90000" tIns="45000" bIns="45000" anchor="t">
            <a:noAutofit/>
          </a:bodyPr>
          <a:p>
            <a:pPr algn="ctr" defTabSz="914400">
              <a:lnSpc>
                <a:spcPts val="2296"/>
              </a:lnSpc>
              <a:tabLst>
                <a:tab algn="l" pos="0"/>
              </a:tabLst>
            </a:pPr>
            <a:r>
              <a:rPr b="1" lang="en-US" sz="1829" spc="-1" strike="noStrike">
                <a:solidFill>
                  <a:srgbClr val="272525"/>
                </a:solidFill>
                <a:latin typeface="p22-mackinac-pro"/>
                <a:ea typeface="p22-mackinac-pro"/>
              </a:rPr>
              <a:t>5</a:t>
            </a:r>
            <a:endParaRPr b="0" lang="en-IN" sz="1829" spc="-1" strike="noStrike">
              <a:solidFill>
                <a:srgbClr val="000000"/>
              </a:solidFill>
              <a:latin typeface="Cambria"/>
            </a:endParaRPr>
          </a:p>
        </p:txBody>
      </p:sp>
      <p:sp>
        <p:nvSpPr>
          <p:cNvPr id="164" name="Text 29"/>
          <p:cNvSpPr/>
          <p:nvPr/>
        </p:nvSpPr>
        <p:spPr>
          <a:xfrm>
            <a:off x="4709880" y="8067960"/>
            <a:ext cx="2894400" cy="2419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1913"/>
              </a:lnSpc>
              <a:tabLst>
                <a:tab algn="l" pos="0"/>
              </a:tabLst>
            </a:pPr>
            <a:r>
              <a:rPr b="1" lang="en-US" sz="1530" spc="-1" strike="noStrike">
                <a:solidFill>
                  <a:srgbClr val="272525"/>
                </a:solidFill>
                <a:latin typeface="p22-mackinac-pro"/>
                <a:ea typeface="p22-mackinac-pro"/>
              </a:rPr>
              <a:t>Benefits - Convenient Delivery</a:t>
            </a:r>
            <a:endParaRPr b="0" lang="en-IN" sz="1530" spc="-1" strike="noStrike">
              <a:solidFill>
                <a:srgbClr val="000000"/>
              </a:solidFill>
              <a:latin typeface="Cambria"/>
            </a:endParaRPr>
          </a:p>
        </p:txBody>
      </p:sp>
      <p:sp>
        <p:nvSpPr>
          <p:cNvPr id="165" name="Text 30"/>
          <p:cNvSpPr/>
          <p:nvPr/>
        </p:nvSpPr>
        <p:spPr>
          <a:xfrm>
            <a:off x="4709880" y="8466480"/>
            <a:ext cx="6298200" cy="745200"/>
          </a:xfrm>
          <a:prstGeom prst="rect">
            <a:avLst/>
          </a:prstGeom>
          <a:noFill/>
          <a:ln w="0">
            <a:noFill/>
          </a:ln>
        </p:spPr>
        <p:style>
          <a:lnRef idx="0"/>
          <a:fillRef idx="0"/>
          <a:effectRef idx="0"/>
          <a:fontRef idx="minor"/>
        </p:style>
        <p:txBody>
          <a:bodyPr lIns="90000" rIns="90000" tIns="45000" bIns="45000" anchor="t">
            <a:noAutofit/>
          </a:bodyPr>
          <a:p>
            <a:pPr defTabSz="914400">
              <a:lnSpc>
                <a:spcPts val="1959"/>
              </a:lnSpc>
              <a:tabLst>
                <a:tab algn="l" pos="0"/>
              </a:tabLst>
            </a:pPr>
            <a:r>
              <a:rPr b="0" lang="en-US" sz="1220" spc="-1" strike="noStrike">
                <a:solidFill>
                  <a:srgbClr val="272525"/>
                </a:solidFill>
                <a:latin typeface="Eudoxus Sans"/>
                <a:ea typeface="Eudoxus Sans"/>
              </a:rPr>
              <a:t>Due to safety restrictions, college students often cannot leave the main gate to go to local stores. With our website, vendors can come in and deliver products directly to the students.</a:t>
            </a:r>
            <a:endParaRPr b="0" lang="en-IN" sz="1220" spc="-1" strike="noStrike">
              <a:solidFill>
                <a:srgbClr val="000000"/>
              </a:solidFill>
              <a:latin typeface="Cambria"/>
            </a:endParaRPr>
          </a:p>
        </p:txBody>
      </p:sp>
      <p:pic>
        <p:nvPicPr>
          <p:cNvPr id="166" name="Image 1" descr="preencoded.png">
            <a:hlinkClick r:id="rId2"/>
          </p:cNvPr>
          <p:cNvPicPr/>
          <p:nvPr/>
        </p:nvPicPr>
        <p:blipFill>
          <a:blip r:embed="rId3"/>
          <a:stretch/>
        </p:blipFill>
        <p:spPr>
          <a:xfrm>
            <a:off x="12242160" y="7589520"/>
            <a:ext cx="2295720" cy="5475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130</TotalTime>
  <Application>LibreOffice/7.6.0.3$Windows_X86_64 LibreOffice_project/69edd8b8ebc41d00b4de3915dc82f8f0fc3b6265</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2023-10-14T14:14:29Z</dcterms:created>
  <dc:creator>PptxGenJS</dc:creator>
  <dc:description/>
  <dc:language>en-IN</dc:language>
  <cp:lastModifiedBy/>
  <dcterms:modified xsi:type="dcterms:W3CDTF">2023-10-16T13:02:48Z</dcterms:modified>
  <cp:revision>12</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11</vt:i4>
  </property>
  <property fmtid="{D5CDD505-2E9C-101B-9397-08002B2CF9AE}" pid="3" name="PresentationFormat">
    <vt:lpwstr>On-screen Show (16:9)</vt:lpwstr>
  </property>
  <property fmtid="{D5CDD505-2E9C-101B-9397-08002B2CF9AE}" pid="4" name="Slides">
    <vt:i4>11</vt:i4>
  </property>
</Properties>
</file>